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Bricolage Grotesque Semi Bold" panose="020B0604020202020204" charset="0"/>
      <p:regular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91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647593"/>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2C2926"/>
                </a:solidFill>
                <a:latin typeface="Bricolage Grotesque Semi Bold" pitchFamily="34" charset="0"/>
                <a:ea typeface="Bricolage Grotesque Semi Bold" pitchFamily="34" charset="-122"/>
                <a:cs typeface="Bricolage Grotesque Semi Bold" pitchFamily="34" charset="-120"/>
              </a:rPr>
              <a:t>Nalgu</a:t>
            </a:r>
            <a:endParaRPr lang="en-US" sz="6150" dirty="0"/>
          </a:p>
        </p:txBody>
      </p:sp>
      <p:sp>
        <p:nvSpPr>
          <p:cNvPr id="4" name="Text 1"/>
          <p:cNvSpPr/>
          <p:nvPr/>
        </p:nvSpPr>
        <p:spPr>
          <a:xfrm>
            <a:off x="793790" y="3965972"/>
            <a:ext cx="5278636"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From boardrooms to backyards </a:t>
            </a:r>
            <a:endParaRPr lang="en-US" sz="2650" dirty="0"/>
          </a:p>
        </p:txBody>
      </p:sp>
      <p:sp>
        <p:nvSpPr>
          <p:cNvPr id="5" name="Text 2"/>
          <p:cNvSpPr/>
          <p:nvPr/>
        </p:nvSpPr>
        <p:spPr>
          <a:xfrm>
            <a:off x="793790" y="4731425"/>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The journey of impact — whole, warm, and true.</a:t>
            </a: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4778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Market Opportunity</a:t>
            </a:r>
            <a:endParaRPr lang="en-US" sz="4450" dirty="0"/>
          </a:p>
        </p:txBody>
      </p:sp>
      <p:sp>
        <p:nvSpPr>
          <p:cNvPr id="4" name="Text 1"/>
          <p:cNvSpPr/>
          <p:nvPr/>
        </p:nvSpPr>
        <p:spPr>
          <a:xfrm>
            <a:off x="793790" y="239672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India's CSR spending exceeds ₹20,000 crores annually and continues to grow rapidly.</a:t>
            </a:r>
            <a:endParaRPr lang="en-US" sz="1750" dirty="0"/>
          </a:p>
        </p:txBody>
      </p:sp>
      <p:sp>
        <p:nvSpPr>
          <p:cNvPr id="5" name="Text 2"/>
          <p:cNvSpPr/>
          <p:nvPr/>
        </p:nvSpPr>
        <p:spPr>
          <a:xfrm>
            <a:off x="793790" y="320182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Increasing regulatory demands push for greater transparency and accountability in CSR activities.</a:t>
            </a:r>
            <a:endParaRPr lang="en-US" sz="1750" dirty="0"/>
          </a:p>
        </p:txBody>
      </p:sp>
      <p:sp>
        <p:nvSpPr>
          <p:cNvPr id="6" name="Text 3"/>
          <p:cNvSpPr/>
          <p:nvPr/>
        </p:nvSpPr>
        <p:spPr>
          <a:xfrm>
            <a:off x="793790" y="400692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Corporates are actively seeking data-driven, impact-focused CSR platforms to maximize returns.</a:t>
            </a:r>
            <a:endParaRPr lang="en-US" sz="1750" dirty="0"/>
          </a:p>
        </p:txBody>
      </p:sp>
      <p:sp>
        <p:nvSpPr>
          <p:cNvPr id="7" name="Text 4"/>
          <p:cNvSpPr/>
          <p:nvPr/>
        </p:nvSpPr>
        <p:spPr>
          <a:xfrm>
            <a:off x="793790" y="481203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NGOs and communities want trustworthy tools to showcase and verify their genuine social impact.</a:t>
            </a:r>
            <a:endParaRPr lang="en-US" sz="1750" dirty="0"/>
          </a:p>
        </p:txBody>
      </p:sp>
      <p:sp>
        <p:nvSpPr>
          <p:cNvPr id="8" name="Text 5"/>
          <p:cNvSpPr/>
          <p:nvPr/>
        </p:nvSpPr>
        <p:spPr>
          <a:xfrm>
            <a:off x="793790" y="579298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Given these factors, Nalgu addresses a large, underserved market with a scalable, timely solution — making its success highly feasible and impactful.</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72954"/>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2C2926"/>
                </a:solidFill>
                <a:latin typeface="Bricolage Grotesque Semi Bold" pitchFamily="34" charset="0"/>
                <a:ea typeface="Bricolage Grotesque Semi Bold" pitchFamily="34" charset="-122"/>
                <a:cs typeface="Bricolage Grotesque Semi Bold" pitchFamily="34" charset="-120"/>
              </a:rPr>
              <a:t>Business Model</a:t>
            </a:r>
            <a:endParaRPr lang="en-US" sz="3100" dirty="0"/>
          </a:p>
        </p:txBody>
      </p:sp>
      <p:sp>
        <p:nvSpPr>
          <p:cNvPr id="3" name="Text 1"/>
          <p:cNvSpPr/>
          <p:nvPr/>
        </p:nvSpPr>
        <p:spPr>
          <a:xfrm>
            <a:off x="793790" y="1586627"/>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Our planned revenue streams will be implemented after acquiring a solid customer base, ensuring sustainable growth and value for all stakeholders:</a:t>
            </a:r>
            <a:endParaRPr lang="en-US" sz="1250" dirty="0"/>
          </a:p>
        </p:txBody>
      </p:sp>
      <p:sp>
        <p:nvSpPr>
          <p:cNvPr id="4" name="Shape 2"/>
          <p:cNvSpPr/>
          <p:nvPr/>
        </p:nvSpPr>
        <p:spPr>
          <a:xfrm>
            <a:off x="793790" y="2019300"/>
            <a:ext cx="13042821" cy="960477"/>
          </a:xfrm>
          <a:prstGeom prst="roundRect">
            <a:avLst>
              <a:gd name="adj" fmla="val 6943"/>
            </a:avLst>
          </a:prstGeom>
          <a:solidFill>
            <a:srgbClr val="FFFFFF">
              <a:alpha val="95000"/>
            </a:srgbClr>
          </a:solidFill>
          <a:ln w="22860">
            <a:solidFill>
              <a:srgbClr val="F8ECD3"/>
            </a:solidFill>
            <a:prstDash val="solid"/>
          </a:ln>
        </p:spPr>
      </p:sp>
      <p:sp>
        <p:nvSpPr>
          <p:cNvPr id="5" name="Shape 3"/>
          <p:cNvSpPr/>
          <p:nvPr/>
        </p:nvSpPr>
        <p:spPr>
          <a:xfrm>
            <a:off x="816650" y="2042160"/>
            <a:ext cx="635079" cy="914757"/>
          </a:xfrm>
          <a:prstGeom prst="roundRect">
            <a:avLst>
              <a:gd name="adj" fmla="val 6181"/>
            </a:avLst>
          </a:prstGeom>
          <a:solidFill>
            <a:srgbClr val="FFFFFF"/>
          </a:solidFill>
          <a:ln/>
        </p:spPr>
      </p:sp>
      <p:pic>
        <p:nvPicPr>
          <p:cNvPr id="6" name="Image 0" descr="preencoded.png"/>
          <p:cNvPicPr>
            <a:picLocks noChangeAspect="1"/>
          </p:cNvPicPr>
          <p:nvPr/>
        </p:nvPicPr>
        <p:blipFill>
          <a:blip r:embed="rId3"/>
          <a:stretch>
            <a:fillRect/>
          </a:stretch>
        </p:blipFill>
        <p:spPr>
          <a:xfrm>
            <a:off x="1011317" y="2350651"/>
            <a:ext cx="238125" cy="297656"/>
          </a:xfrm>
          <a:prstGeom prst="rect">
            <a:avLst/>
          </a:prstGeom>
        </p:spPr>
      </p:pic>
      <p:sp>
        <p:nvSpPr>
          <p:cNvPr id="7" name="Text 4"/>
          <p:cNvSpPr/>
          <p:nvPr/>
        </p:nvSpPr>
        <p:spPr>
          <a:xfrm>
            <a:off x="1610439" y="2200870"/>
            <a:ext cx="2416493" cy="248007"/>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Subscription-based SaaS</a:t>
            </a:r>
            <a:endParaRPr lang="en-US" sz="1550" dirty="0"/>
          </a:p>
        </p:txBody>
      </p:sp>
      <p:sp>
        <p:nvSpPr>
          <p:cNvPr id="8" name="Text 5"/>
          <p:cNvSpPr/>
          <p:nvPr/>
        </p:nvSpPr>
        <p:spPr>
          <a:xfrm>
            <a:off x="1610439" y="2544128"/>
            <a:ext cx="1220331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Corporates and NGOs access the platform for free, with fees applied only for premium features and advanced tools.</a:t>
            </a:r>
            <a:endParaRPr lang="en-US" sz="1250" dirty="0"/>
          </a:p>
        </p:txBody>
      </p:sp>
      <p:sp>
        <p:nvSpPr>
          <p:cNvPr id="9" name="Shape 6"/>
          <p:cNvSpPr/>
          <p:nvPr/>
        </p:nvSpPr>
        <p:spPr>
          <a:xfrm>
            <a:off x="793790" y="3138488"/>
            <a:ext cx="13042821" cy="960477"/>
          </a:xfrm>
          <a:prstGeom prst="roundRect">
            <a:avLst>
              <a:gd name="adj" fmla="val 6943"/>
            </a:avLst>
          </a:prstGeom>
          <a:solidFill>
            <a:srgbClr val="FFFFFF">
              <a:alpha val="95000"/>
            </a:srgbClr>
          </a:solidFill>
          <a:ln w="22860">
            <a:solidFill>
              <a:srgbClr val="F8ECD3"/>
            </a:solidFill>
            <a:prstDash val="solid"/>
          </a:ln>
        </p:spPr>
      </p:sp>
      <p:sp>
        <p:nvSpPr>
          <p:cNvPr id="10" name="Shape 7"/>
          <p:cNvSpPr/>
          <p:nvPr/>
        </p:nvSpPr>
        <p:spPr>
          <a:xfrm>
            <a:off x="816650" y="3161348"/>
            <a:ext cx="635079" cy="914757"/>
          </a:xfrm>
          <a:prstGeom prst="roundRect">
            <a:avLst>
              <a:gd name="adj" fmla="val 6181"/>
            </a:avLst>
          </a:prstGeom>
          <a:solidFill>
            <a:srgbClr val="FFFFFF"/>
          </a:solidFill>
          <a:ln/>
        </p:spPr>
      </p:sp>
      <p:pic>
        <p:nvPicPr>
          <p:cNvPr id="11" name="Image 1" descr="preencoded.png"/>
          <p:cNvPicPr>
            <a:picLocks noChangeAspect="1"/>
          </p:cNvPicPr>
          <p:nvPr/>
        </p:nvPicPr>
        <p:blipFill>
          <a:blip r:embed="rId4"/>
          <a:stretch>
            <a:fillRect/>
          </a:stretch>
        </p:blipFill>
        <p:spPr>
          <a:xfrm>
            <a:off x="1011317" y="3469838"/>
            <a:ext cx="238125" cy="297656"/>
          </a:xfrm>
          <a:prstGeom prst="rect">
            <a:avLst/>
          </a:prstGeom>
        </p:spPr>
      </p:pic>
      <p:sp>
        <p:nvSpPr>
          <p:cNvPr id="12" name="Text 8"/>
          <p:cNvSpPr/>
          <p:nvPr/>
        </p:nvSpPr>
        <p:spPr>
          <a:xfrm>
            <a:off x="1610439" y="332005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Tiered Plans</a:t>
            </a:r>
            <a:endParaRPr lang="en-US" sz="1550" dirty="0"/>
          </a:p>
        </p:txBody>
      </p:sp>
      <p:sp>
        <p:nvSpPr>
          <p:cNvPr id="13" name="Text 9"/>
          <p:cNvSpPr/>
          <p:nvPr/>
        </p:nvSpPr>
        <p:spPr>
          <a:xfrm>
            <a:off x="1610439" y="3663315"/>
            <a:ext cx="1220331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Different pricing tiers based on the number of users, projects, and analytics required for premium offerings.</a:t>
            </a:r>
            <a:endParaRPr lang="en-US" sz="1250" dirty="0"/>
          </a:p>
        </p:txBody>
      </p:sp>
      <p:sp>
        <p:nvSpPr>
          <p:cNvPr id="14" name="Shape 10"/>
          <p:cNvSpPr/>
          <p:nvPr/>
        </p:nvSpPr>
        <p:spPr>
          <a:xfrm>
            <a:off x="793790" y="4257675"/>
            <a:ext cx="13042821" cy="960477"/>
          </a:xfrm>
          <a:prstGeom prst="roundRect">
            <a:avLst>
              <a:gd name="adj" fmla="val 6943"/>
            </a:avLst>
          </a:prstGeom>
          <a:solidFill>
            <a:srgbClr val="FFFFFF">
              <a:alpha val="95000"/>
            </a:srgbClr>
          </a:solidFill>
          <a:ln w="22860">
            <a:solidFill>
              <a:srgbClr val="F8ECD3"/>
            </a:solidFill>
            <a:prstDash val="solid"/>
          </a:ln>
        </p:spPr>
      </p:sp>
      <p:sp>
        <p:nvSpPr>
          <p:cNvPr id="15" name="Shape 11"/>
          <p:cNvSpPr/>
          <p:nvPr/>
        </p:nvSpPr>
        <p:spPr>
          <a:xfrm>
            <a:off x="816650" y="4280535"/>
            <a:ext cx="635079" cy="914757"/>
          </a:xfrm>
          <a:prstGeom prst="roundRect">
            <a:avLst>
              <a:gd name="adj" fmla="val 6181"/>
            </a:avLst>
          </a:prstGeom>
          <a:solidFill>
            <a:srgbClr val="FFFFFF"/>
          </a:solidFill>
          <a:ln/>
        </p:spPr>
      </p:sp>
      <p:pic>
        <p:nvPicPr>
          <p:cNvPr id="16" name="Image 2" descr="preencoded.png"/>
          <p:cNvPicPr>
            <a:picLocks noChangeAspect="1"/>
          </p:cNvPicPr>
          <p:nvPr/>
        </p:nvPicPr>
        <p:blipFill>
          <a:blip r:embed="rId5"/>
          <a:stretch>
            <a:fillRect/>
          </a:stretch>
        </p:blipFill>
        <p:spPr>
          <a:xfrm>
            <a:off x="1011317" y="4589026"/>
            <a:ext cx="238125" cy="297656"/>
          </a:xfrm>
          <a:prstGeom prst="rect">
            <a:avLst/>
          </a:prstGeom>
        </p:spPr>
      </p:pic>
      <p:sp>
        <p:nvSpPr>
          <p:cNvPr id="17" name="Text 12"/>
          <p:cNvSpPr/>
          <p:nvPr/>
        </p:nvSpPr>
        <p:spPr>
          <a:xfrm>
            <a:off x="1610439" y="443924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Pilot Programs</a:t>
            </a:r>
            <a:endParaRPr lang="en-US" sz="1550" dirty="0"/>
          </a:p>
        </p:txBody>
      </p:sp>
      <p:sp>
        <p:nvSpPr>
          <p:cNvPr id="18" name="Text 13"/>
          <p:cNvSpPr/>
          <p:nvPr/>
        </p:nvSpPr>
        <p:spPr>
          <a:xfrm>
            <a:off x="1610439" y="4782503"/>
            <a:ext cx="1220331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Early adopters receive discounted rates to help validate and refine the platform's features and value proposition.</a:t>
            </a:r>
            <a:endParaRPr lang="en-US" sz="1250" dirty="0"/>
          </a:p>
        </p:txBody>
      </p:sp>
      <p:sp>
        <p:nvSpPr>
          <p:cNvPr id="19" name="Shape 14"/>
          <p:cNvSpPr/>
          <p:nvPr/>
        </p:nvSpPr>
        <p:spPr>
          <a:xfrm>
            <a:off x="793790" y="5376863"/>
            <a:ext cx="13042821" cy="960477"/>
          </a:xfrm>
          <a:prstGeom prst="roundRect">
            <a:avLst>
              <a:gd name="adj" fmla="val 6943"/>
            </a:avLst>
          </a:prstGeom>
          <a:solidFill>
            <a:srgbClr val="FFFFFF">
              <a:alpha val="95000"/>
            </a:srgbClr>
          </a:solidFill>
          <a:ln w="22860">
            <a:solidFill>
              <a:srgbClr val="F8ECD3"/>
            </a:solidFill>
            <a:prstDash val="solid"/>
          </a:ln>
        </p:spPr>
      </p:sp>
      <p:sp>
        <p:nvSpPr>
          <p:cNvPr id="20" name="Shape 15"/>
          <p:cNvSpPr/>
          <p:nvPr/>
        </p:nvSpPr>
        <p:spPr>
          <a:xfrm>
            <a:off x="816650" y="5399723"/>
            <a:ext cx="635079" cy="914757"/>
          </a:xfrm>
          <a:prstGeom prst="roundRect">
            <a:avLst>
              <a:gd name="adj" fmla="val 6181"/>
            </a:avLst>
          </a:prstGeom>
          <a:solidFill>
            <a:srgbClr val="FFFFFF"/>
          </a:solidFill>
          <a:ln/>
        </p:spPr>
      </p:sp>
      <p:pic>
        <p:nvPicPr>
          <p:cNvPr id="21" name="Image 3" descr="preencoded.png"/>
          <p:cNvPicPr>
            <a:picLocks noChangeAspect="1"/>
          </p:cNvPicPr>
          <p:nvPr/>
        </p:nvPicPr>
        <p:blipFill>
          <a:blip r:embed="rId6"/>
          <a:stretch>
            <a:fillRect/>
          </a:stretch>
        </p:blipFill>
        <p:spPr>
          <a:xfrm>
            <a:off x="1011317" y="5708213"/>
            <a:ext cx="238125" cy="297656"/>
          </a:xfrm>
          <a:prstGeom prst="rect">
            <a:avLst/>
          </a:prstGeom>
        </p:spPr>
      </p:pic>
      <p:sp>
        <p:nvSpPr>
          <p:cNvPr id="22" name="Text 16"/>
          <p:cNvSpPr/>
          <p:nvPr/>
        </p:nvSpPr>
        <p:spPr>
          <a:xfrm>
            <a:off x="1610439" y="5558433"/>
            <a:ext cx="2089904" cy="248007"/>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Value-Added Services</a:t>
            </a:r>
            <a:endParaRPr lang="en-US" sz="1550" dirty="0"/>
          </a:p>
        </p:txBody>
      </p:sp>
      <p:sp>
        <p:nvSpPr>
          <p:cNvPr id="23" name="Text 17"/>
          <p:cNvSpPr/>
          <p:nvPr/>
        </p:nvSpPr>
        <p:spPr>
          <a:xfrm>
            <a:off x="1610439" y="5901690"/>
            <a:ext cx="1220331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Custom reports, advanced analytics, and AI consultancy to support enhanced CSR strategies.</a:t>
            </a:r>
            <a:endParaRPr lang="en-US" sz="1250" dirty="0"/>
          </a:p>
        </p:txBody>
      </p:sp>
      <p:sp>
        <p:nvSpPr>
          <p:cNvPr id="24" name="Shape 18"/>
          <p:cNvSpPr/>
          <p:nvPr/>
        </p:nvSpPr>
        <p:spPr>
          <a:xfrm>
            <a:off x="793790" y="6496050"/>
            <a:ext cx="13042821" cy="960477"/>
          </a:xfrm>
          <a:prstGeom prst="roundRect">
            <a:avLst>
              <a:gd name="adj" fmla="val 6943"/>
            </a:avLst>
          </a:prstGeom>
          <a:solidFill>
            <a:srgbClr val="FFFFFF">
              <a:alpha val="95000"/>
            </a:srgbClr>
          </a:solidFill>
          <a:ln w="22860">
            <a:solidFill>
              <a:srgbClr val="F8ECD3"/>
            </a:solidFill>
            <a:prstDash val="solid"/>
          </a:ln>
        </p:spPr>
      </p:sp>
      <p:sp>
        <p:nvSpPr>
          <p:cNvPr id="25" name="Shape 19"/>
          <p:cNvSpPr/>
          <p:nvPr/>
        </p:nvSpPr>
        <p:spPr>
          <a:xfrm>
            <a:off x="816650" y="6518910"/>
            <a:ext cx="635079" cy="914757"/>
          </a:xfrm>
          <a:prstGeom prst="roundRect">
            <a:avLst>
              <a:gd name="adj" fmla="val 6181"/>
            </a:avLst>
          </a:prstGeom>
          <a:solidFill>
            <a:srgbClr val="FFFFFF"/>
          </a:solidFill>
          <a:ln/>
        </p:spPr>
      </p:sp>
      <p:pic>
        <p:nvPicPr>
          <p:cNvPr id="26" name="Image 4" descr="preencoded.png"/>
          <p:cNvPicPr>
            <a:picLocks noChangeAspect="1"/>
          </p:cNvPicPr>
          <p:nvPr/>
        </p:nvPicPr>
        <p:blipFill>
          <a:blip r:embed="rId7"/>
          <a:stretch>
            <a:fillRect/>
          </a:stretch>
        </p:blipFill>
        <p:spPr>
          <a:xfrm>
            <a:off x="1011317" y="6827401"/>
            <a:ext cx="238125" cy="297656"/>
          </a:xfrm>
          <a:prstGeom prst="rect">
            <a:avLst/>
          </a:prstGeom>
        </p:spPr>
      </p:pic>
      <p:sp>
        <p:nvSpPr>
          <p:cNvPr id="27" name="Text 20"/>
          <p:cNvSpPr/>
          <p:nvPr/>
        </p:nvSpPr>
        <p:spPr>
          <a:xfrm>
            <a:off x="1610439" y="6677620"/>
            <a:ext cx="2114788" cy="248007"/>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Partnership Programs</a:t>
            </a:r>
            <a:endParaRPr lang="en-US" sz="1550" dirty="0"/>
          </a:p>
        </p:txBody>
      </p:sp>
      <p:sp>
        <p:nvSpPr>
          <p:cNvPr id="28" name="Text 21"/>
          <p:cNvSpPr/>
          <p:nvPr/>
        </p:nvSpPr>
        <p:spPr>
          <a:xfrm>
            <a:off x="1610439" y="7020878"/>
            <a:ext cx="12203311" cy="254079"/>
          </a:xfrm>
          <a:prstGeom prst="rect">
            <a:avLst/>
          </a:prstGeom>
          <a:noFill/>
          <a:ln/>
        </p:spPr>
        <p:txBody>
          <a:bodyPr wrap="none" lIns="0" tIns="0" rIns="0" bIns="0" rtlCol="0" anchor="t"/>
          <a:lstStyle/>
          <a:p>
            <a:pPr marL="0" indent="0" algn="l">
              <a:lnSpc>
                <a:spcPts val="2000"/>
              </a:lnSpc>
              <a:buNone/>
            </a:pPr>
            <a:r>
              <a:rPr lang="en-US" sz="1250" dirty="0">
                <a:solidFill>
                  <a:srgbClr val="2C2926"/>
                </a:solidFill>
                <a:latin typeface="Inter" pitchFamily="34" charset="0"/>
                <a:ea typeface="Inter" pitchFamily="34" charset="-122"/>
                <a:cs typeface="Inter" pitchFamily="34" charset="-120"/>
              </a:rPr>
              <a:t>Revenue generated through strategic collaborations with CSR consultants, NGOs, and regulatory bodies.</a:t>
            </a:r>
            <a:endParaRPr lang="en-US" sz="1250" dirty="0"/>
          </a:p>
        </p:txBody>
      </p:sp>
      <p:pic>
        <p:nvPicPr>
          <p:cNvPr id="29" name="Picture 28">
            <a:extLst>
              <a:ext uri="{FF2B5EF4-FFF2-40B4-BE49-F238E27FC236}">
                <a16:creationId xmlns:a16="http://schemas.microsoft.com/office/drawing/2014/main" id="{07D86CAC-B5DE-3894-3403-E3530FB4E53B}"/>
              </a:ext>
            </a:extLst>
          </p:cNvPr>
          <p:cNvPicPr>
            <a:picLocks noChangeAspect="1"/>
          </p:cNvPicPr>
          <p:nvPr/>
        </p:nvPicPr>
        <p:blipFill>
          <a:blip r:embed="rId8"/>
          <a:stretch>
            <a:fillRect/>
          </a:stretch>
        </p:blipFill>
        <p:spPr>
          <a:xfrm>
            <a:off x="12420292" y="7694341"/>
            <a:ext cx="2210108" cy="5352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37855"/>
            <a:ext cx="4646771" cy="531614"/>
          </a:xfrm>
          <a:prstGeom prst="rect">
            <a:avLst/>
          </a:prstGeom>
          <a:noFill/>
          <a:ln/>
        </p:spPr>
        <p:txBody>
          <a:bodyPr wrap="none" lIns="0" tIns="0" rIns="0" bIns="0" rtlCol="0" anchor="t"/>
          <a:lstStyle/>
          <a:p>
            <a:pPr marL="0" indent="0" algn="l">
              <a:lnSpc>
                <a:spcPts val="415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Go-To-Market Strategy</a:t>
            </a:r>
            <a:endParaRPr lang="en-US" sz="3300" dirty="0"/>
          </a:p>
        </p:txBody>
      </p:sp>
      <p:sp>
        <p:nvSpPr>
          <p:cNvPr id="3" name="Text 1"/>
          <p:cNvSpPr/>
          <p:nvPr/>
        </p:nvSpPr>
        <p:spPr>
          <a:xfrm>
            <a:off x="793790" y="1724620"/>
            <a:ext cx="13042821"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Our comprehensive strategy ensures Nalgu reaches and resonates with its target audience effectively, driving adoption and impact:</a:t>
            </a:r>
            <a:endParaRPr lang="en-US" sz="1300" dirty="0"/>
          </a:p>
        </p:txBody>
      </p:sp>
      <p:pic>
        <p:nvPicPr>
          <p:cNvPr id="4" name="Image 0" descr="preencoded.png"/>
          <p:cNvPicPr>
            <a:picLocks noChangeAspect="1"/>
          </p:cNvPicPr>
          <p:nvPr/>
        </p:nvPicPr>
        <p:blipFill>
          <a:blip r:embed="rId3"/>
          <a:stretch>
            <a:fillRect/>
          </a:stretch>
        </p:blipFill>
        <p:spPr>
          <a:xfrm>
            <a:off x="793790" y="2188131"/>
            <a:ext cx="850583" cy="1020723"/>
          </a:xfrm>
          <a:prstGeom prst="rect">
            <a:avLst/>
          </a:prstGeom>
        </p:spPr>
      </p:pic>
      <p:sp>
        <p:nvSpPr>
          <p:cNvPr id="5" name="Text 2"/>
          <p:cNvSpPr/>
          <p:nvPr/>
        </p:nvSpPr>
        <p:spPr>
          <a:xfrm>
            <a:off x="1814393" y="2358152"/>
            <a:ext cx="2317433"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Strategic Partnerships</a:t>
            </a:r>
            <a:endParaRPr lang="en-US" sz="1650" dirty="0"/>
          </a:p>
        </p:txBody>
      </p:sp>
      <p:sp>
        <p:nvSpPr>
          <p:cNvPr id="6" name="Text 3"/>
          <p:cNvSpPr/>
          <p:nvPr/>
        </p:nvSpPr>
        <p:spPr>
          <a:xfrm>
            <a:off x="1814393" y="2725936"/>
            <a:ext cx="12022217"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Partner with leading CSR consultants, industry bodies, and government agencies to expand credibility, market reach, and user base.</a:t>
            </a:r>
            <a:endParaRPr lang="en-US" sz="1300" dirty="0"/>
          </a:p>
        </p:txBody>
      </p:sp>
      <p:pic>
        <p:nvPicPr>
          <p:cNvPr id="7" name="Image 1" descr="preencoded.png"/>
          <p:cNvPicPr>
            <a:picLocks noChangeAspect="1"/>
          </p:cNvPicPr>
          <p:nvPr/>
        </p:nvPicPr>
        <p:blipFill>
          <a:blip r:embed="rId4"/>
          <a:stretch>
            <a:fillRect/>
          </a:stretch>
        </p:blipFill>
        <p:spPr>
          <a:xfrm>
            <a:off x="793790" y="3208853"/>
            <a:ext cx="850583" cy="1020723"/>
          </a:xfrm>
          <a:prstGeom prst="rect">
            <a:avLst/>
          </a:prstGeom>
        </p:spPr>
      </p:pic>
      <p:sp>
        <p:nvSpPr>
          <p:cNvPr id="8" name="Text 4"/>
          <p:cNvSpPr/>
          <p:nvPr/>
        </p:nvSpPr>
        <p:spPr>
          <a:xfrm>
            <a:off x="1814393" y="3378875"/>
            <a:ext cx="2533769"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Community Engagement</a:t>
            </a:r>
            <a:endParaRPr lang="en-US" sz="1650" dirty="0"/>
          </a:p>
        </p:txBody>
      </p:sp>
      <p:sp>
        <p:nvSpPr>
          <p:cNvPr id="9" name="Text 5"/>
          <p:cNvSpPr/>
          <p:nvPr/>
        </p:nvSpPr>
        <p:spPr>
          <a:xfrm>
            <a:off x="1814393" y="3746659"/>
            <a:ext cx="12022217"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Work closely with local community leaders and influencers to drive active beneficiary participation and verification, fostering trust and adoption.</a:t>
            </a:r>
            <a:endParaRPr lang="en-US" sz="1300" dirty="0"/>
          </a:p>
        </p:txBody>
      </p:sp>
      <p:pic>
        <p:nvPicPr>
          <p:cNvPr id="10" name="Image 2" descr="preencoded.png"/>
          <p:cNvPicPr>
            <a:picLocks noChangeAspect="1"/>
          </p:cNvPicPr>
          <p:nvPr/>
        </p:nvPicPr>
        <p:blipFill>
          <a:blip r:embed="rId5"/>
          <a:stretch>
            <a:fillRect/>
          </a:stretch>
        </p:blipFill>
        <p:spPr>
          <a:xfrm>
            <a:off x="793790" y="4229576"/>
            <a:ext cx="850583" cy="1020723"/>
          </a:xfrm>
          <a:prstGeom prst="rect">
            <a:avLst/>
          </a:prstGeom>
        </p:spPr>
      </p:pic>
      <p:sp>
        <p:nvSpPr>
          <p:cNvPr id="11" name="Text 6"/>
          <p:cNvSpPr/>
          <p:nvPr/>
        </p:nvSpPr>
        <p:spPr>
          <a:xfrm>
            <a:off x="1814393" y="439959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Pilot Projects</a:t>
            </a:r>
            <a:endParaRPr lang="en-US" sz="1650" dirty="0"/>
          </a:p>
        </p:txBody>
      </p:sp>
      <p:sp>
        <p:nvSpPr>
          <p:cNvPr id="12" name="Text 7"/>
          <p:cNvSpPr/>
          <p:nvPr/>
        </p:nvSpPr>
        <p:spPr>
          <a:xfrm>
            <a:off x="1814393" y="4767382"/>
            <a:ext cx="12022217"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Collaborate with select corporates and NGOs to validate the platform, gather feedback, and showcase measurable impact with early success stories.</a:t>
            </a:r>
            <a:endParaRPr lang="en-US" sz="1300" dirty="0"/>
          </a:p>
        </p:txBody>
      </p:sp>
      <p:pic>
        <p:nvPicPr>
          <p:cNvPr id="13" name="Image 3" descr="preencoded.png"/>
          <p:cNvPicPr>
            <a:picLocks noChangeAspect="1"/>
          </p:cNvPicPr>
          <p:nvPr/>
        </p:nvPicPr>
        <p:blipFill>
          <a:blip r:embed="rId6"/>
          <a:stretch>
            <a:fillRect/>
          </a:stretch>
        </p:blipFill>
        <p:spPr>
          <a:xfrm>
            <a:off x="793790" y="5250299"/>
            <a:ext cx="850583" cy="1020723"/>
          </a:xfrm>
          <a:prstGeom prst="rect">
            <a:avLst/>
          </a:prstGeom>
        </p:spPr>
      </p:pic>
      <p:sp>
        <p:nvSpPr>
          <p:cNvPr id="14" name="Text 8"/>
          <p:cNvSpPr/>
          <p:nvPr/>
        </p:nvSpPr>
        <p:spPr>
          <a:xfrm>
            <a:off x="1814393" y="542032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Targeted Marketing</a:t>
            </a:r>
            <a:endParaRPr lang="en-US" sz="1650" dirty="0"/>
          </a:p>
        </p:txBody>
      </p:sp>
      <p:sp>
        <p:nvSpPr>
          <p:cNvPr id="15" name="Text 9"/>
          <p:cNvSpPr/>
          <p:nvPr/>
        </p:nvSpPr>
        <p:spPr>
          <a:xfrm>
            <a:off x="1814393" y="5788104"/>
            <a:ext cx="12022217"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Utilise focused digital campaigns, informative webinars, and valuable content marketing to educate and attract corporates, NGOs, and communities.</a:t>
            </a:r>
            <a:endParaRPr lang="en-US" sz="1300" dirty="0"/>
          </a:p>
        </p:txBody>
      </p:sp>
      <p:pic>
        <p:nvPicPr>
          <p:cNvPr id="16" name="Image 4" descr="preencoded.png"/>
          <p:cNvPicPr>
            <a:picLocks noChangeAspect="1"/>
          </p:cNvPicPr>
          <p:nvPr/>
        </p:nvPicPr>
        <p:blipFill>
          <a:blip r:embed="rId7"/>
          <a:stretch>
            <a:fillRect/>
          </a:stretch>
        </p:blipFill>
        <p:spPr>
          <a:xfrm>
            <a:off x="793790" y="6271022"/>
            <a:ext cx="850583" cy="1020723"/>
          </a:xfrm>
          <a:prstGeom prst="rect">
            <a:avLst/>
          </a:prstGeom>
        </p:spPr>
      </p:pic>
      <p:sp>
        <p:nvSpPr>
          <p:cNvPr id="17" name="Text 10"/>
          <p:cNvSpPr/>
          <p:nvPr/>
        </p:nvSpPr>
        <p:spPr>
          <a:xfrm>
            <a:off x="1814393" y="644104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Referral Programs</a:t>
            </a:r>
            <a:endParaRPr lang="en-US" sz="1650" dirty="0"/>
          </a:p>
        </p:txBody>
      </p:sp>
      <p:sp>
        <p:nvSpPr>
          <p:cNvPr id="18" name="Text 11"/>
          <p:cNvSpPr/>
          <p:nvPr/>
        </p:nvSpPr>
        <p:spPr>
          <a:xfrm>
            <a:off x="1814393" y="6808827"/>
            <a:ext cx="12022217"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Incentivise current users to onboard new stakeholders through structured referral programs, leveraging word-of-mouth for organic growth.</a:t>
            </a:r>
            <a:endParaRPr lang="en-US" sz="1300" dirty="0"/>
          </a:p>
        </p:txBody>
      </p:sp>
      <p:pic>
        <p:nvPicPr>
          <p:cNvPr id="19" name="Picture 18">
            <a:extLst>
              <a:ext uri="{FF2B5EF4-FFF2-40B4-BE49-F238E27FC236}">
                <a16:creationId xmlns:a16="http://schemas.microsoft.com/office/drawing/2014/main" id="{AF12DAF9-3478-A738-6547-6F68767F6A36}"/>
              </a:ext>
            </a:extLst>
          </p:cNvPr>
          <p:cNvPicPr>
            <a:picLocks noChangeAspect="1"/>
          </p:cNvPicPr>
          <p:nvPr/>
        </p:nvPicPr>
        <p:blipFill>
          <a:blip r:embed="rId8"/>
          <a:stretch>
            <a:fillRect/>
          </a:stretch>
        </p:blipFill>
        <p:spPr>
          <a:xfrm>
            <a:off x="12420292" y="7400809"/>
            <a:ext cx="2210108" cy="8287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28186"/>
            <a:ext cx="6286381" cy="602456"/>
          </a:xfrm>
          <a:prstGeom prst="rect">
            <a:avLst/>
          </a:prstGeom>
          <a:noFill/>
          <a:ln/>
        </p:spPr>
        <p:txBody>
          <a:bodyPr wrap="none" lIns="0" tIns="0" rIns="0" bIns="0" rtlCol="0" anchor="t"/>
          <a:lstStyle/>
          <a:p>
            <a:pPr marL="0" indent="0" algn="l">
              <a:lnSpc>
                <a:spcPts val="4700"/>
              </a:lnSpc>
              <a:buNone/>
            </a:pPr>
            <a:r>
              <a:rPr lang="en-US" sz="3750" dirty="0">
                <a:solidFill>
                  <a:srgbClr val="2C2926"/>
                </a:solidFill>
                <a:latin typeface="Bricolage Grotesque Semi Bold" pitchFamily="34" charset="0"/>
                <a:ea typeface="Bricolage Grotesque Semi Bold" pitchFamily="34" charset="-122"/>
                <a:cs typeface="Bricolage Grotesque Semi Bold" pitchFamily="34" charset="-120"/>
              </a:rPr>
              <a:t>What Success Means to Us</a:t>
            </a:r>
            <a:endParaRPr lang="en-US" sz="3750" dirty="0"/>
          </a:p>
        </p:txBody>
      </p:sp>
      <p:sp>
        <p:nvSpPr>
          <p:cNvPr id="3" name="Text 1"/>
          <p:cNvSpPr/>
          <p:nvPr/>
        </p:nvSpPr>
        <p:spPr>
          <a:xfrm>
            <a:off x="793790" y="1716167"/>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For Nalgu, success isn't just about transactions; it's about fostering genuine impact and accountability through every stage of a CSR project:</a:t>
            </a:r>
            <a:endParaRPr lang="en-US" sz="1500" dirty="0"/>
          </a:p>
        </p:txBody>
      </p:sp>
      <p:sp>
        <p:nvSpPr>
          <p:cNvPr id="4" name="Text 2"/>
          <p:cNvSpPr/>
          <p:nvPr/>
        </p:nvSpPr>
        <p:spPr>
          <a:xfrm>
            <a:off x="793790" y="2241352"/>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01</a:t>
            </a:r>
            <a:endParaRPr lang="en-US" sz="1500" dirty="0"/>
          </a:p>
        </p:txBody>
      </p:sp>
      <p:pic>
        <p:nvPicPr>
          <p:cNvPr id="5" name="Image 0" descr="preencoded.png"/>
          <p:cNvPicPr>
            <a:picLocks noChangeAspect="1"/>
          </p:cNvPicPr>
          <p:nvPr/>
        </p:nvPicPr>
        <p:blipFill>
          <a:blip r:embed="rId3"/>
          <a:stretch>
            <a:fillRect/>
          </a:stretch>
        </p:blipFill>
        <p:spPr>
          <a:xfrm>
            <a:off x="793790" y="2546033"/>
            <a:ext cx="6424970" cy="22860"/>
          </a:xfrm>
          <a:prstGeom prst="rect">
            <a:avLst/>
          </a:prstGeom>
        </p:spPr>
      </p:pic>
      <p:sp>
        <p:nvSpPr>
          <p:cNvPr id="6" name="Text 3"/>
          <p:cNvSpPr/>
          <p:nvPr/>
        </p:nvSpPr>
        <p:spPr>
          <a:xfrm>
            <a:off x="793790" y="2688074"/>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Project Funding</a:t>
            </a:r>
            <a:endParaRPr lang="en-US" sz="1850" dirty="0"/>
          </a:p>
        </p:txBody>
      </p:sp>
      <p:sp>
        <p:nvSpPr>
          <p:cNvPr id="7" name="Text 4"/>
          <p:cNvSpPr/>
          <p:nvPr/>
        </p:nvSpPr>
        <p:spPr>
          <a:xfrm>
            <a:off x="793790" y="3104912"/>
            <a:ext cx="6424970"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CSR projects submitted and funded through Nalgu start the cycle of positive change.</a:t>
            </a:r>
            <a:endParaRPr lang="en-US" sz="1500" dirty="0"/>
          </a:p>
        </p:txBody>
      </p:sp>
      <p:sp>
        <p:nvSpPr>
          <p:cNvPr id="8" name="Text 5"/>
          <p:cNvSpPr/>
          <p:nvPr/>
        </p:nvSpPr>
        <p:spPr>
          <a:xfrm>
            <a:off x="7411522" y="2241352"/>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02</a:t>
            </a:r>
            <a:endParaRPr lang="en-US" sz="1500" dirty="0"/>
          </a:p>
        </p:txBody>
      </p:sp>
      <p:pic>
        <p:nvPicPr>
          <p:cNvPr id="9" name="Image 1" descr="preencoded.png"/>
          <p:cNvPicPr>
            <a:picLocks noChangeAspect="1"/>
          </p:cNvPicPr>
          <p:nvPr/>
        </p:nvPicPr>
        <p:blipFill>
          <a:blip r:embed="rId3"/>
          <a:stretch>
            <a:fillRect/>
          </a:stretch>
        </p:blipFill>
        <p:spPr>
          <a:xfrm>
            <a:off x="7411522" y="2546033"/>
            <a:ext cx="6425089" cy="22860"/>
          </a:xfrm>
          <a:prstGeom prst="rect">
            <a:avLst/>
          </a:prstGeom>
        </p:spPr>
      </p:pic>
      <p:sp>
        <p:nvSpPr>
          <p:cNvPr id="10" name="Text 6"/>
          <p:cNvSpPr/>
          <p:nvPr/>
        </p:nvSpPr>
        <p:spPr>
          <a:xfrm>
            <a:off x="7411522" y="2688074"/>
            <a:ext cx="2444115"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Progress Verification</a:t>
            </a:r>
            <a:endParaRPr lang="en-US" sz="1850" dirty="0"/>
          </a:p>
        </p:txBody>
      </p:sp>
      <p:sp>
        <p:nvSpPr>
          <p:cNvPr id="11" name="Text 7"/>
          <p:cNvSpPr/>
          <p:nvPr/>
        </p:nvSpPr>
        <p:spPr>
          <a:xfrm>
            <a:off x="7411522" y="3104912"/>
            <a:ext cx="6425089"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AI validation and community feedback ensure projects are genuinely progressing on the ground.</a:t>
            </a:r>
            <a:endParaRPr lang="en-US" sz="1500" dirty="0"/>
          </a:p>
        </p:txBody>
      </p:sp>
      <p:sp>
        <p:nvSpPr>
          <p:cNvPr id="12" name="Text 8"/>
          <p:cNvSpPr/>
          <p:nvPr/>
        </p:nvSpPr>
        <p:spPr>
          <a:xfrm>
            <a:off x="793790" y="4058960"/>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03</a:t>
            </a:r>
            <a:endParaRPr lang="en-US" sz="1500" dirty="0"/>
          </a:p>
        </p:txBody>
      </p:sp>
      <p:pic>
        <p:nvPicPr>
          <p:cNvPr id="13" name="Image 2" descr="preencoded.png"/>
          <p:cNvPicPr>
            <a:picLocks noChangeAspect="1"/>
          </p:cNvPicPr>
          <p:nvPr/>
        </p:nvPicPr>
        <p:blipFill>
          <a:blip r:embed="rId3"/>
          <a:stretch>
            <a:fillRect/>
          </a:stretch>
        </p:blipFill>
        <p:spPr>
          <a:xfrm>
            <a:off x="793790" y="4344353"/>
            <a:ext cx="6424970" cy="22860"/>
          </a:xfrm>
          <a:prstGeom prst="rect">
            <a:avLst/>
          </a:prstGeom>
        </p:spPr>
      </p:pic>
      <p:sp>
        <p:nvSpPr>
          <p:cNvPr id="14" name="Text 9"/>
          <p:cNvSpPr/>
          <p:nvPr/>
        </p:nvSpPr>
        <p:spPr>
          <a:xfrm>
            <a:off x="793790" y="4505682"/>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User Engagement</a:t>
            </a:r>
            <a:endParaRPr lang="en-US" sz="1850" dirty="0"/>
          </a:p>
        </p:txBody>
      </p:sp>
      <p:sp>
        <p:nvSpPr>
          <p:cNvPr id="15" name="Text 10"/>
          <p:cNvSpPr/>
          <p:nvPr/>
        </p:nvSpPr>
        <p:spPr>
          <a:xfrm>
            <a:off x="793790" y="4922520"/>
            <a:ext cx="6424970"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Active involvement of corporates, NGOs, and communities keeps the platform vibrant and dynamic.</a:t>
            </a:r>
            <a:endParaRPr lang="en-US" sz="1500" dirty="0"/>
          </a:p>
        </p:txBody>
      </p:sp>
      <p:sp>
        <p:nvSpPr>
          <p:cNvPr id="16" name="Text 11"/>
          <p:cNvSpPr/>
          <p:nvPr/>
        </p:nvSpPr>
        <p:spPr>
          <a:xfrm>
            <a:off x="7411522" y="4058960"/>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04</a:t>
            </a:r>
            <a:endParaRPr lang="en-US" sz="1500" dirty="0"/>
          </a:p>
        </p:txBody>
      </p:sp>
      <p:pic>
        <p:nvPicPr>
          <p:cNvPr id="17" name="Image 3" descr="preencoded.png"/>
          <p:cNvPicPr>
            <a:picLocks noChangeAspect="1"/>
          </p:cNvPicPr>
          <p:nvPr/>
        </p:nvPicPr>
        <p:blipFill>
          <a:blip r:embed="rId3"/>
          <a:stretch>
            <a:fillRect/>
          </a:stretch>
        </p:blipFill>
        <p:spPr>
          <a:xfrm>
            <a:off x="7411522" y="4344353"/>
            <a:ext cx="6425089" cy="22860"/>
          </a:xfrm>
          <a:prstGeom prst="rect">
            <a:avLst/>
          </a:prstGeom>
        </p:spPr>
      </p:pic>
      <p:sp>
        <p:nvSpPr>
          <p:cNvPr id="18" name="Text 12"/>
          <p:cNvSpPr/>
          <p:nvPr/>
        </p:nvSpPr>
        <p:spPr>
          <a:xfrm>
            <a:off x="7411522" y="4505682"/>
            <a:ext cx="2940248"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Transparency Monitoring</a:t>
            </a:r>
            <a:endParaRPr lang="en-US" sz="1850" dirty="0"/>
          </a:p>
        </p:txBody>
      </p:sp>
      <p:sp>
        <p:nvSpPr>
          <p:cNvPr id="19" name="Text 13"/>
          <p:cNvSpPr/>
          <p:nvPr/>
        </p:nvSpPr>
        <p:spPr>
          <a:xfrm>
            <a:off x="7411522" y="4922520"/>
            <a:ext cx="6425089"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Continuous tracking of data completeness and reporting timeliness builds unwavering trust.</a:t>
            </a:r>
            <a:endParaRPr lang="en-US" sz="1500" dirty="0"/>
          </a:p>
        </p:txBody>
      </p:sp>
      <p:sp>
        <p:nvSpPr>
          <p:cNvPr id="20" name="Text 14"/>
          <p:cNvSpPr/>
          <p:nvPr/>
        </p:nvSpPr>
        <p:spPr>
          <a:xfrm>
            <a:off x="793790" y="5876568"/>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05</a:t>
            </a:r>
            <a:endParaRPr lang="en-US" sz="1500" dirty="0"/>
          </a:p>
        </p:txBody>
      </p:sp>
      <p:pic>
        <p:nvPicPr>
          <p:cNvPr id="21" name="Image 4" descr="preencoded.png"/>
          <p:cNvPicPr>
            <a:picLocks noChangeAspect="1"/>
          </p:cNvPicPr>
          <p:nvPr/>
        </p:nvPicPr>
        <p:blipFill>
          <a:blip r:embed="rId3"/>
          <a:stretch>
            <a:fillRect/>
          </a:stretch>
        </p:blipFill>
        <p:spPr>
          <a:xfrm>
            <a:off x="793790" y="6142792"/>
            <a:ext cx="6424970" cy="22860"/>
          </a:xfrm>
          <a:prstGeom prst="rect">
            <a:avLst/>
          </a:prstGeom>
        </p:spPr>
      </p:pic>
      <p:sp>
        <p:nvSpPr>
          <p:cNvPr id="22" name="Text 15"/>
          <p:cNvSpPr/>
          <p:nvPr/>
        </p:nvSpPr>
        <p:spPr>
          <a:xfrm>
            <a:off x="793790" y="632329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Funding Efficiency</a:t>
            </a:r>
            <a:endParaRPr lang="en-US" sz="1850" dirty="0"/>
          </a:p>
        </p:txBody>
      </p:sp>
      <p:sp>
        <p:nvSpPr>
          <p:cNvPr id="23" name="Text 16"/>
          <p:cNvSpPr/>
          <p:nvPr/>
        </p:nvSpPr>
        <p:spPr>
          <a:xfrm>
            <a:off x="793790" y="6740128"/>
            <a:ext cx="6424970"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Reduced misallocation and faster fund utilization improve overall impact and resource deployment.</a:t>
            </a:r>
            <a:endParaRPr lang="en-US" sz="1500" dirty="0"/>
          </a:p>
        </p:txBody>
      </p:sp>
      <p:sp>
        <p:nvSpPr>
          <p:cNvPr id="24" name="Text 17"/>
          <p:cNvSpPr/>
          <p:nvPr/>
        </p:nvSpPr>
        <p:spPr>
          <a:xfrm>
            <a:off x="7411522" y="5876568"/>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06</a:t>
            </a:r>
            <a:endParaRPr lang="en-US" sz="1500" dirty="0"/>
          </a:p>
        </p:txBody>
      </p:sp>
      <p:pic>
        <p:nvPicPr>
          <p:cNvPr id="25" name="Image 5" descr="preencoded.png"/>
          <p:cNvPicPr>
            <a:picLocks noChangeAspect="1"/>
          </p:cNvPicPr>
          <p:nvPr/>
        </p:nvPicPr>
        <p:blipFill>
          <a:blip r:embed="rId3"/>
          <a:stretch>
            <a:fillRect/>
          </a:stretch>
        </p:blipFill>
        <p:spPr>
          <a:xfrm>
            <a:off x="7411522" y="6142792"/>
            <a:ext cx="6425089" cy="22860"/>
          </a:xfrm>
          <a:prstGeom prst="rect">
            <a:avLst/>
          </a:prstGeom>
        </p:spPr>
      </p:pic>
      <p:sp>
        <p:nvSpPr>
          <p:cNvPr id="26" name="Text 18"/>
          <p:cNvSpPr/>
          <p:nvPr/>
        </p:nvSpPr>
        <p:spPr>
          <a:xfrm>
            <a:off x="7411522" y="6323290"/>
            <a:ext cx="2815233"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Community Satisfaction</a:t>
            </a:r>
            <a:endParaRPr lang="en-US" sz="1850" dirty="0"/>
          </a:p>
        </p:txBody>
      </p:sp>
      <p:sp>
        <p:nvSpPr>
          <p:cNvPr id="27" name="Text 19"/>
          <p:cNvSpPr/>
          <p:nvPr/>
        </p:nvSpPr>
        <p:spPr>
          <a:xfrm>
            <a:off x="7411522" y="6740128"/>
            <a:ext cx="6425089"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Positive feedback and testimonials from beneficiaries confirm the platform’s tangible success in the field.</a:t>
            </a:r>
            <a:endParaRPr lang="en-US" sz="1500" dirty="0"/>
          </a:p>
        </p:txBody>
      </p:sp>
      <p:pic>
        <p:nvPicPr>
          <p:cNvPr id="28" name="Picture 27">
            <a:extLst>
              <a:ext uri="{FF2B5EF4-FFF2-40B4-BE49-F238E27FC236}">
                <a16:creationId xmlns:a16="http://schemas.microsoft.com/office/drawing/2014/main" id="{6D04B7F0-72B1-F154-3FC8-943EB760B9E9}"/>
              </a:ext>
            </a:extLst>
          </p:cNvPr>
          <p:cNvPicPr>
            <a:picLocks noChangeAspect="1"/>
          </p:cNvPicPr>
          <p:nvPr/>
        </p:nvPicPr>
        <p:blipFill>
          <a:blip r:embed="rId4"/>
          <a:stretch>
            <a:fillRect/>
          </a:stretch>
        </p:blipFill>
        <p:spPr>
          <a:xfrm>
            <a:off x="12420292" y="7400809"/>
            <a:ext cx="2210108" cy="8287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30486"/>
            <a:ext cx="5736074" cy="566976"/>
          </a:xfrm>
          <a:prstGeom prst="rect">
            <a:avLst/>
          </a:prstGeom>
          <a:noFill/>
          <a:ln/>
        </p:spPr>
        <p:txBody>
          <a:bodyPr wrap="none" lIns="0" tIns="0" rIns="0" bIns="0" rtlCol="0" anchor="t"/>
          <a:lstStyle/>
          <a:p>
            <a:pPr marL="0" indent="0" algn="l">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What We Expect From You</a:t>
            </a:r>
            <a:endParaRPr lang="en-US" sz="3550" dirty="0"/>
          </a:p>
        </p:txBody>
      </p:sp>
      <p:sp>
        <p:nvSpPr>
          <p:cNvPr id="3" name="Text 1"/>
          <p:cNvSpPr/>
          <p:nvPr/>
        </p:nvSpPr>
        <p:spPr>
          <a:xfrm>
            <a:off x="793790" y="1960364"/>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Your support is crucial for Nalgu's growth and impact. Here's how you can join us in building a transparent and impactful CSR future:</a:t>
            </a:r>
            <a:endParaRPr lang="en-US" sz="1400" dirty="0"/>
          </a:p>
        </p:txBody>
      </p:sp>
      <p:pic>
        <p:nvPicPr>
          <p:cNvPr id="4" name="Image 0" descr="preencoded.png"/>
          <p:cNvPicPr>
            <a:picLocks noChangeAspect="1"/>
          </p:cNvPicPr>
          <p:nvPr/>
        </p:nvPicPr>
        <p:blipFill>
          <a:blip r:embed="rId3"/>
          <a:stretch>
            <a:fillRect/>
          </a:stretch>
        </p:blipFill>
        <p:spPr>
          <a:xfrm>
            <a:off x="793790" y="2454712"/>
            <a:ext cx="453628" cy="453628"/>
          </a:xfrm>
          <a:prstGeom prst="rect">
            <a:avLst/>
          </a:prstGeom>
        </p:spPr>
      </p:pic>
      <p:sp>
        <p:nvSpPr>
          <p:cNvPr id="5" name="Text 2"/>
          <p:cNvSpPr/>
          <p:nvPr/>
        </p:nvSpPr>
        <p:spPr>
          <a:xfrm>
            <a:off x="793790" y="313515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Mentorship</a:t>
            </a:r>
            <a:endParaRPr lang="en-US" sz="1750" dirty="0"/>
          </a:p>
        </p:txBody>
      </p:sp>
      <p:sp>
        <p:nvSpPr>
          <p:cNvPr id="6" name="Text 3"/>
          <p:cNvSpPr/>
          <p:nvPr/>
        </p:nvSpPr>
        <p:spPr>
          <a:xfrm>
            <a:off x="793790" y="3527465"/>
            <a:ext cx="4196358"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Guide our development with expertise in CSR, technology, and impact measurement, helping us navigate challenges and opportunities.</a:t>
            </a:r>
            <a:endParaRPr lang="en-US" sz="1400" dirty="0"/>
          </a:p>
        </p:txBody>
      </p:sp>
      <p:pic>
        <p:nvPicPr>
          <p:cNvPr id="7" name="Image 1" descr="preencoded.png"/>
          <p:cNvPicPr>
            <a:picLocks noChangeAspect="1"/>
          </p:cNvPicPr>
          <p:nvPr/>
        </p:nvPicPr>
        <p:blipFill>
          <a:blip r:embed="rId4"/>
          <a:stretch>
            <a:fillRect/>
          </a:stretch>
        </p:blipFill>
        <p:spPr>
          <a:xfrm>
            <a:off x="5216962" y="2454712"/>
            <a:ext cx="453628" cy="453628"/>
          </a:xfrm>
          <a:prstGeom prst="rect">
            <a:avLst/>
          </a:prstGeom>
        </p:spPr>
      </p:pic>
      <p:sp>
        <p:nvSpPr>
          <p:cNvPr id="8" name="Text 4"/>
          <p:cNvSpPr/>
          <p:nvPr/>
        </p:nvSpPr>
        <p:spPr>
          <a:xfrm>
            <a:off x="5216962" y="313515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Pilot Collaborations</a:t>
            </a:r>
            <a:endParaRPr lang="en-US" sz="1750" dirty="0"/>
          </a:p>
        </p:txBody>
      </p:sp>
      <p:sp>
        <p:nvSpPr>
          <p:cNvPr id="9" name="Text 5"/>
          <p:cNvSpPr/>
          <p:nvPr/>
        </p:nvSpPr>
        <p:spPr>
          <a:xfrm>
            <a:off x="5216962" y="3527465"/>
            <a:ext cx="4196358"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Partner early with us to co-create and test Nalgu in real-world CSR projects, providing invaluable feedback and success stories.</a:t>
            </a:r>
            <a:endParaRPr lang="en-US" sz="1400" dirty="0"/>
          </a:p>
        </p:txBody>
      </p:sp>
      <p:pic>
        <p:nvPicPr>
          <p:cNvPr id="10" name="Image 2" descr="preencoded.png"/>
          <p:cNvPicPr>
            <a:picLocks noChangeAspect="1"/>
          </p:cNvPicPr>
          <p:nvPr/>
        </p:nvPicPr>
        <p:blipFill>
          <a:blip r:embed="rId5"/>
          <a:stretch>
            <a:fillRect/>
          </a:stretch>
        </p:blipFill>
        <p:spPr>
          <a:xfrm>
            <a:off x="9640133" y="2454712"/>
            <a:ext cx="453628" cy="453628"/>
          </a:xfrm>
          <a:prstGeom prst="rect">
            <a:avLst/>
          </a:prstGeom>
        </p:spPr>
      </p:pic>
      <p:sp>
        <p:nvSpPr>
          <p:cNvPr id="11" name="Text 6"/>
          <p:cNvSpPr/>
          <p:nvPr/>
        </p:nvSpPr>
        <p:spPr>
          <a:xfrm>
            <a:off x="9640133" y="313515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Partnerships</a:t>
            </a:r>
            <a:endParaRPr lang="en-US" sz="1750" dirty="0"/>
          </a:p>
        </p:txBody>
      </p:sp>
      <p:sp>
        <p:nvSpPr>
          <p:cNvPr id="12" name="Text 7"/>
          <p:cNvSpPr/>
          <p:nvPr/>
        </p:nvSpPr>
        <p:spPr>
          <a:xfrm>
            <a:off x="9640133" y="3527465"/>
            <a:ext cx="4196358"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Help us connect with corporates, NGOs, and CSR bodies to expand our network, shape the platform, and scale its reach.</a:t>
            </a:r>
            <a:endParaRPr lang="en-US" sz="1400" dirty="0"/>
          </a:p>
        </p:txBody>
      </p:sp>
      <p:pic>
        <p:nvPicPr>
          <p:cNvPr id="13" name="Image 3" descr="preencoded.png"/>
          <p:cNvPicPr>
            <a:picLocks noChangeAspect="1"/>
          </p:cNvPicPr>
          <p:nvPr/>
        </p:nvPicPr>
        <p:blipFill>
          <a:blip r:embed="rId6"/>
          <a:stretch>
            <a:fillRect/>
          </a:stretch>
        </p:blipFill>
        <p:spPr>
          <a:xfrm>
            <a:off x="793790" y="4761190"/>
            <a:ext cx="453628" cy="453628"/>
          </a:xfrm>
          <a:prstGeom prst="rect">
            <a:avLst/>
          </a:prstGeom>
        </p:spPr>
      </p:pic>
      <p:sp>
        <p:nvSpPr>
          <p:cNvPr id="14" name="Text 8"/>
          <p:cNvSpPr/>
          <p:nvPr/>
        </p:nvSpPr>
        <p:spPr>
          <a:xfrm>
            <a:off x="793790" y="544163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Funding</a:t>
            </a:r>
            <a:endParaRPr lang="en-US" sz="1750" dirty="0"/>
          </a:p>
        </p:txBody>
      </p:sp>
      <p:sp>
        <p:nvSpPr>
          <p:cNvPr id="15" name="Text 9"/>
          <p:cNvSpPr/>
          <p:nvPr/>
        </p:nvSpPr>
        <p:spPr>
          <a:xfrm>
            <a:off x="793790" y="5833943"/>
            <a:ext cx="4196358"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Provide crucial seed investment to build, launch, and grow Nalgu effectively, ensuring we can deliver on our mission.</a:t>
            </a:r>
            <a:endParaRPr lang="en-US" sz="1400" dirty="0"/>
          </a:p>
        </p:txBody>
      </p:sp>
      <p:pic>
        <p:nvPicPr>
          <p:cNvPr id="16" name="Image 4" descr="preencoded.png"/>
          <p:cNvPicPr>
            <a:picLocks noChangeAspect="1"/>
          </p:cNvPicPr>
          <p:nvPr/>
        </p:nvPicPr>
        <p:blipFill>
          <a:blip r:embed="rId7"/>
          <a:stretch>
            <a:fillRect/>
          </a:stretch>
        </p:blipFill>
        <p:spPr>
          <a:xfrm>
            <a:off x="5216962" y="4761190"/>
            <a:ext cx="453628" cy="453628"/>
          </a:xfrm>
          <a:prstGeom prst="rect">
            <a:avLst/>
          </a:prstGeom>
        </p:spPr>
      </p:pic>
      <p:sp>
        <p:nvSpPr>
          <p:cNvPr id="17" name="Text 10"/>
          <p:cNvSpPr/>
          <p:nvPr/>
        </p:nvSpPr>
        <p:spPr>
          <a:xfrm>
            <a:off x="5216962" y="544163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Advocacy</a:t>
            </a:r>
            <a:endParaRPr lang="en-US" sz="1750" dirty="0"/>
          </a:p>
        </p:txBody>
      </p:sp>
      <p:sp>
        <p:nvSpPr>
          <p:cNvPr id="18" name="Text 11"/>
          <p:cNvSpPr/>
          <p:nvPr/>
        </p:nvSpPr>
        <p:spPr>
          <a:xfrm>
            <a:off x="5216962" y="5833943"/>
            <a:ext cx="4196358"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Amplify our mission by introducing Nalgu to your networks and stakeholders, championing transparency and impact in CSR.</a:t>
            </a:r>
            <a:endParaRPr lang="en-US" sz="1400" dirty="0"/>
          </a:p>
        </p:txBody>
      </p:sp>
      <p:sp>
        <p:nvSpPr>
          <p:cNvPr id="19" name="Text 12"/>
          <p:cNvSpPr/>
          <p:nvPr/>
        </p:nvSpPr>
        <p:spPr>
          <a:xfrm>
            <a:off x="793790" y="6908840"/>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Join us in building a transparent and impactful CSR future — starting today.</a:t>
            </a:r>
            <a:endParaRPr lang="en-US" sz="1400" dirty="0"/>
          </a:p>
        </p:txBody>
      </p:sp>
      <p:pic>
        <p:nvPicPr>
          <p:cNvPr id="20" name="Picture 19">
            <a:extLst>
              <a:ext uri="{FF2B5EF4-FFF2-40B4-BE49-F238E27FC236}">
                <a16:creationId xmlns:a16="http://schemas.microsoft.com/office/drawing/2014/main" id="{921DCA3B-206E-B2B9-89D4-A7FB8D73BEDC}"/>
              </a:ext>
            </a:extLst>
          </p:cNvPr>
          <p:cNvPicPr>
            <a:picLocks noChangeAspect="1"/>
          </p:cNvPicPr>
          <p:nvPr/>
        </p:nvPicPr>
        <p:blipFill>
          <a:blip r:embed="rId8"/>
          <a:stretch>
            <a:fillRect/>
          </a:stretch>
        </p:blipFill>
        <p:spPr>
          <a:xfrm>
            <a:off x="12420292" y="7400809"/>
            <a:ext cx="2210108" cy="8287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736646" y="2609374"/>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Thank You</a:t>
            </a:r>
            <a:endParaRPr lang="en-US" sz="4450" dirty="0"/>
          </a:p>
        </p:txBody>
      </p:sp>
      <p:sp>
        <p:nvSpPr>
          <p:cNvPr id="4" name="Text 1"/>
          <p:cNvSpPr/>
          <p:nvPr/>
        </p:nvSpPr>
        <p:spPr>
          <a:xfrm>
            <a:off x="793790" y="3658314"/>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We appreciate your time and interest in Nalgu.</a:t>
            </a:r>
            <a:endParaRPr lang="en-US" sz="1750" dirty="0"/>
          </a:p>
        </p:txBody>
      </p:sp>
      <p:sp>
        <p:nvSpPr>
          <p:cNvPr id="5" name="Text 2"/>
          <p:cNvSpPr/>
          <p:nvPr/>
        </p:nvSpPr>
        <p:spPr>
          <a:xfrm>
            <a:off x="793790" y="4276368"/>
            <a:ext cx="7556421" cy="725805"/>
          </a:xfrm>
          <a:prstGeom prst="rect">
            <a:avLst/>
          </a:prstGeom>
          <a:noFill/>
          <a:ln/>
        </p:spPr>
        <p:txBody>
          <a:bodyPr wrap="squar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Together, we can revolutionize CSR transparency and create real social impact — from boardrooms to backyards.</a:t>
            </a:r>
            <a:endParaRPr lang="en-US" sz="1750" dirty="0"/>
          </a:p>
        </p:txBody>
      </p:sp>
      <p:sp>
        <p:nvSpPr>
          <p:cNvPr id="6" name="Text 3"/>
          <p:cNvSpPr/>
          <p:nvPr/>
        </p:nvSpPr>
        <p:spPr>
          <a:xfrm>
            <a:off x="793790" y="5257324"/>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Let’s make every CSR rupee count with Nalgu.</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60000"/>
            </a:srgbClr>
          </a:solidFill>
          <a:ln/>
        </p:spPr>
      </p:sp>
      <p:sp>
        <p:nvSpPr>
          <p:cNvPr id="4" name="Text 1"/>
          <p:cNvSpPr/>
          <p:nvPr/>
        </p:nvSpPr>
        <p:spPr>
          <a:xfrm>
            <a:off x="2172653" y="2691646"/>
            <a:ext cx="10284976"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Bricolage Grotesque Semi Bold" pitchFamily="34" charset="0"/>
                <a:ea typeface="Bricolage Grotesque Semi Bold" pitchFamily="34" charset="-122"/>
                <a:cs typeface="Bricolage Grotesque Semi Bold" pitchFamily="34" charset="-120"/>
              </a:rPr>
              <a:t>நல்கியதை நல்கியவாறே நல்குதல்</a:t>
            </a:r>
            <a:endParaRPr lang="en-US" sz="4450" dirty="0"/>
          </a:p>
        </p:txBody>
      </p:sp>
      <p:sp>
        <p:nvSpPr>
          <p:cNvPr id="5" name="Text 2"/>
          <p:cNvSpPr/>
          <p:nvPr/>
        </p:nvSpPr>
        <p:spPr>
          <a:xfrm>
            <a:off x="793790" y="3740587"/>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Inter" pitchFamily="34" charset="0"/>
                <a:ea typeface="Inter" pitchFamily="34" charset="-122"/>
                <a:cs typeface="Inter" pitchFamily="34" charset="-120"/>
              </a:rPr>
              <a:t>"Giving what was given, as it was given."</a:t>
            </a:r>
            <a:endParaRPr lang="en-US" sz="2200" dirty="0"/>
          </a:p>
        </p:txBody>
      </p:sp>
      <p:sp>
        <p:nvSpPr>
          <p:cNvPr id="6" name="Text 3"/>
          <p:cNvSpPr/>
          <p:nvPr/>
        </p:nvSpPr>
        <p:spPr>
          <a:xfrm>
            <a:off x="793790" y="4449247"/>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Inter" pitchFamily="34" charset="0"/>
                <a:ea typeface="Inter" pitchFamily="34" charset="-122"/>
                <a:cs typeface="Inter" pitchFamily="34" charset="-120"/>
              </a:rPr>
              <a:t>This ancient Tamil wisdom encapsulates Nalgu's core ethos: ensuring every CSR rupee flows with complete transparency and integrity from donor to beneficiary. We believe in clear, unadulterated impact, where the true spirit of giving is preserved and visibly accounted for, fostering trust and genuine social change.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80000"/>
            </a:srgbClr>
          </a:solidFill>
          <a:ln/>
        </p:spPr>
      </p:sp>
      <p:sp>
        <p:nvSpPr>
          <p:cNvPr id="4" name="Text 1"/>
          <p:cNvSpPr/>
          <p:nvPr/>
        </p:nvSpPr>
        <p:spPr>
          <a:xfrm>
            <a:off x="793790" y="2192536"/>
            <a:ext cx="5698688"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Bricolage Grotesque Semi Bold" pitchFamily="34" charset="0"/>
                <a:ea typeface="Bricolage Grotesque Semi Bold" pitchFamily="34" charset="-122"/>
                <a:cs typeface="Bricolage Grotesque Semi Bold" pitchFamily="34" charset="-120"/>
              </a:rPr>
              <a:t>Behind the Numbers</a:t>
            </a:r>
            <a:endParaRPr lang="en-US" sz="4450" dirty="0"/>
          </a:p>
        </p:txBody>
      </p:sp>
      <p:sp>
        <p:nvSpPr>
          <p:cNvPr id="5" name="Text 2"/>
          <p:cNvSpPr/>
          <p:nvPr/>
        </p:nvSpPr>
        <p:spPr>
          <a:xfrm>
            <a:off x="793790" y="3241477"/>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Inter" pitchFamily="34" charset="0"/>
                <a:ea typeface="Inter" pitchFamily="34" charset="-122"/>
                <a:cs typeface="Inter" pitchFamily="34" charset="-120"/>
              </a:rPr>
              <a:t>Imagine a company that donates crores of rupees for building schools, but months later, parents in the village don't see any new classrooms. The NGO assigned to the project struggles to report progress clearly, and the company's CSR team is left wondering where their money went. Meanwhile, the community has no platform to confirm whether the promised benefits have actually arrived.</a:t>
            </a:r>
            <a:endParaRPr lang="en-US" sz="1750" dirty="0"/>
          </a:p>
        </p:txBody>
      </p:sp>
      <p:sp>
        <p:nvSpPr>
          <p:cNvPr id="6" name="Text 3"/>
          <p:cNvSpPr/>
          <p:nvPr/>
        </p:nvSpPr>
        <p:spPr>
          <a:xfrm>
            <a:off x="793790" y="494823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Inter" pitchFamily="34" charset="0"/>
                <a:ea typeface="Inter" pitchFamily="34" charset="-122"/>
                <a:cs typeface="Inter" pitchFamily="34" charset="-120"/>
              </a:rPr>
              <a:t>This lack of transparency creates a trust gap. Corporates can't track real impact, NGOs face communication hurdles, and communities remain unheard. As a result, CSR funds are often misallocated, and their potential to change lives remains unfulfilled.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917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Bricolage Grotesque Semi Bold" pitchFamily="34" charset="0"/>
                <a:ea typeface="Bricolage Grotesque Semi Bold" pitchFamily="34" charset="-122"/>
                <a:cs typeface="Bricolage Grotesque Semi Bold" pitchFamily="34" charset="-120"/>
              </a:rPr>
              <a:t>Summarized Problem Statement</a:t>
            </a:r>
            <a:endParaRPr lang="en-US" sz="4450" dirty="0"/>
          </a:p>
        </p:txBody>
      </p:sp>
      <p:sp>
        <p:nvSpPr>
          <p:cNvPr id="4" name="Shape 1"/>
          <p:cNvSpPr/>
          <p:nvPr/>
        </p:nvSpPr>
        <p:spPr>
          <a:xfrm>
            <a:off x="793790" y="3149441"/>
            <a:ext cx="3664744" cy="2093714"/>
          </a:xfrm>
          <a:prstGeom prst="roundRect">
            <a:avLst>
              <a:gd name="adj" fmla="val 6988"/>
            </a:avLst>
          </a:prstGeom>
          <a:solidFill>
            <a:srgbClr val="000000">
              <a:alpha val="95000"/>
            </a:srgbClr>
          </a:solidFill>
          <a:ln w="30480">
            <a:solidFill>
              <a:srgbClr val="F8ECD3"/>
            </a:solidFill>
            <a:prstDash val="solid"/>
          </a:ln>
        </p:spPr>
      </p:sp>
      <p:pic>
        <p:nvPicPr>
          <p:cNvPr id="5" name="Image 1" descr="preencoded.png"/>
          <p:cNvPicPr>
            <a:picLocks noChangeAspect="1"/>
          </p:cNvPicPr>
          <p:nvPr/>
        </p:nvPicPr>
        <p:blipFill>
          <a:blip r:embed="rId4"/>
          <a:stretch>
            <a:fillRect/>
          </a:stretch>
        </p:blipFill>
        <p:spPr>
          <a:xfrm>
            <a:off x="763310" y="3149441"/>
            <a:ext cx="121920" cy="2093714"/>
          </a:xfrm>
          <a:prstGeom prst="rect">
            <a:avLst/>
          </a:prstGeom>
        </p:spPr>
      </p:pic>
      <p:sp>
        <p:nvSpPr>
          <p:cNvPr id="6" name="Text 2"/>
          <p:cNvSpPr/>
          <p:nvPr/>
        </p:nvSpPr>
        <p:spPr>
          <a:xfrm>
            <a:off x="1142524" y="34067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Corporates:</a:t>
            </a:r>
            <a:endParaRPr lang="en-US" sz="2200" dirty="0"/>
          </a:p>
        </p:txBody>
      </p:sp>
      <p:sp>
        <p:nvSpPr>
          <p:cNvPr id="7" name="Text 3"/>
          <p:cNvSpPr/>
          <p:nvPr/>
        </p:nvSpPr>
        <p:spPr>
          <a:xfrm>
            <a:off x="1142524" y="3897154"/>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Inter" pitchFamily="34" charset="0"/>
                <a:ea typeface="Inter" pitchFamily="34" charset="-122"/>
                <a:cs typeface="Inter" pitchFamily="34" charset="-120"/>
              </a:rPr>
              <a:t>Lack transparency to track progress and identify genuine needs</a:t>
            </a:r>
            <a:endParaRPr lang="en-US" sz="1750" dirty="0"/>
          </a:p>
        </p:txBody>
      </p:sp>
      <p:sp>
        <p:nvSpPr>
          <p:cNvPr id="8" name="Shape 4"/>
          <p:cNvSpPr/>
          <p:nvPr/>
        </p:nvSpPr>
        <p:spPr>
          <a:xfrm>
            <a:off x="4685348" y="3149441"/>
            <a:ext cx="3664863" cy="2093714"/>
          </a:xfrm>
          <a:prstGeom prst="roundRect">
            <a:avLst>
              <a:gd name="adj" fmla="val 6988"/>
            </a:avLst>
          </a:prstGeom>
          <a:solidFill>
            <a:srgbClr val="000000">
              <a:alpha val="95000"/>
            </a:srgbClr>
          </a:solidFill>
          <a:ln w="30480">
            <a:solidFill>
              <a:srgbClr val="F8ECD3"/>
            </a:solidFill>
            <a:prstDash val="solid"/>
          </a:ln>
        </p:spPr>
      </p:sp>
      <p:pic>
        <p:nvPicPr>
          <p:cNvPr id="9" name="Image 2" descr="preencoded.png"/>
          <p:cNvPicPr>
            <a:picLocks noChangeAspect="1"/>
          </p:cNvPicPr>
          <p:nvPr/>
        </p:nvPicPr>
        <p:blipFill>
          <a:blip r:embed="rId4"/>
          <a:stretch>
            <a:fillRect/>
          </a:stretch>
        </p:blipFill>
        <p:spPr>
          <a:xfrm>
            <a:off x="4654868" y="3149441"/>
            <a:ext cx="121920" cy="2093714"/>
          </a:xfrm>
          <a:prstGeom prst="rect">
            <a:avLst/>
          </a:prstGeom>
        </p:spPr>
      </p:pic>
      <p:sp>
        <p:nvSpPr>
          <p:cNvPr id="10" name="Text 5"/>
          <p:cNvSpPr/>
          <p:nvPr/>
        </p:nvSpPr>
        <p:spPr>
          <a:xfrm>
            <a:off x="5034082" y="34067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NGOs:</a:t>
            </a:r>
            <a:endParaRPr lang="en-US" sz="2200" dirty="0"/>
          </a:p>
        </p:txBody>
      </p:sp>
      <p:sp>
        <p:nvSpPr>
          <p:cNvPr id="11" name="Text 6"/>
          <p:cNvSpPr/>
          <p:nvPr/>
        </p:nvSpPr>
        <p:spPr>
          <a:xfrm>
            <a:off x="5034082" y="3897154"/>
            <a:ext cx="3058835"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Inter" pitchFamily="34" charset="0"/>
                <a:ea typeface="Inter" pitchFamily="34" charset="-122"/>
                <a:cs typeface="Inter" pitchFamily="34" charset="-120"/>
              </a:rPr>
              <a:t>Struggle to provide timely reports and prove real impact</a:t>
            </a:r>
            <a:endParaRPr lang="en-US" sz="1750" dirty="0"/>
          </a:p>
        </p:txBody>
      </p:sp>
      <p:sp>
        <p:nvSpPr>
          <p:cNvPr id="12" name="Shape 7"/>
          <p:cNvSpPr/>
          <p:nvPr/>
        </p:nvSpPr>
        <p:spPr>
          <a:xfrm>
            <a:off x="793790" y="5469969"/>
            <a:ext cx="7556421" cy="1367909"/>
          </a:xfrm>
          <a:prstGeom prst="roundRect">
            <a:avLst>
              <a:gd name="adj" fmla="val 10695"/>
            </a:avLst>
          </a:prstGeom>
          <a:solidFill>
            <a:srgbClr val="000000">
              <a:alpha val="95000"/>
            </a:srgbClr>
          </a:solidFill>
          <a:ln w="30480">
            <a:solidFill>
              <a:srgbClr val="F8ECD3"/>
            </a:solidFill>
            <a:prstDash val="solid"/>
          </a:ln>
        </p:spPr>
      </p:sp>
      <p:pic>
        <p:nvPicPr>
          <p:cNvPr id="13" name="Image 3" descr="preencoded.png"/>
          <p:cNvPicPr>
            <a:picLocks noChangeAspect="1"/>
          </p:cNvPicPr>
          <p:nvPr/>
        </p:nvPicPr>
        <p:blipFill>
          <a:blip r:embed="rId5"/>
          <a:stretch>
            <a:fillRect/>
          </a:stretch>
        </p:blipFill>
        <p:spPr>
          <a:xfrm>
            <a:off x="763310" y="5469969"/>
            <a:ext cx="121920" cy="1367909"/>
          </a:xfrm>
          <a:prstGeom prst="rect">
            <a:avLst/>
          </a:prstGeom>
        </p:spPr>
      </p:pic>
      <p:sp>
        <p:nvSpPr>
          <p:cNvPr id="14" name="Text 8"/>
          <p:cNvSpPr/>
          <p:nvPr/>
        </p:nvSpPr>
        <p:spPr>
          <a:xfrm>
            <a:off x="1142524" y="57272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Communities:</a:t>
            </a:r>
            <a:endParaRPr lang="en-US" sz="2200" dirty="0"/>
          </a:p>
        </p:txBody>
      </p:sp>
      <p:sp>
        <p:nvSpPr>
          <p:cNvPr id="15" name="Text 9"/>
          <p:cNvSpPr/>
          <p:nvPr/>
        </p:nvSpPr>
        <p:spPr>
          <a:xfrm>
            <a:off x="1142524" y="6217682"/>
            <a:ext cx="6950393"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ter" pitchFamily="34" charset="0"/>
                <a:ea typeface="Inter" pitchFamily="34" charset="-122"/>
                <a:cs typeface="Inter" pitchFamily="34" charset="-120"/>
              </a:rPr>
              <a:t>Often claim promised grants or benefits were never received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0110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Introducing Nalgu</a:t>
            </a:r>
            <a:endParaRPr lang="en-US" sz="4450" dirty="0"/>
          </a:p>
        </p:txBody>
      </p:sp>
      <p:sp>
        <p:nvSpPr>
          <p:cNvPr id="4" name="Text 1"/>
          <p:cNvSpPr/>
          <p:nvPr/>
        </p:nvSpPr>
        <p:spPr>
          <a:xfrm>
            <a:off x="6280190" y="306002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Nalgu is an AI-powered CSR Transparency and Impact Tracking Platform designed to bridge the gap between corporates, NGOs, and communities. It provides real-time visibility into CSR fund utilization, enables NGOs to report progress effectively, and empowers communities to verify the impact of projects on the ground.</a:t>
            </a:r>
            <a:endParaRPr lang="en-US" sz="1750" dirty="0"/>
          </a:p>
        </p:txBody>
      </p:sp>
      <p:sp>
        <p:nvSpPr>
          <p:cNvPr id="5" name="Text 2"/>
          <p:cNvSpPr/>
          <p:nvPr/>
        </p:nvSpPr>
        <p:spPr>
          <a:xfrm>
            <a:off x="6280190" y="512968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By creating a connected ecosystem, Nalgu ensures CSR initiatives are transparent, trustworthy, and truly transformative — turning corporate donations into meaningful social change.</a:t>
            </a:r>
            <a:endParaRPr lang="en-US" sz="1750" dirty="0"/>
          </a:p>
        </p:txBody>
      </p:sp>
      <p:pic>
        <p:nvPicPr>
          <p:cNvPr id="7" name="Picture 6">
            <a:extLst>
              <a:ext uri="{FF2B5EF4-FFF2-40B4-BE49-F238E27FC236}">
                <a16:creationId xmlns:a16="http://schemas.microsoft.com/office/drawing/2014/main" id="{9E29E56F-BA07-F36F-AFC3-5282647DE153}"/>
              </a:ext>
            </a:extLst>
          </p:cNvPr>
          <p:cNvPicPr>
            <a:picLocks noChangeAspect="1"/>
          </p:cNvPicPr>
          <p:nvPr/>
        </p:nvPicPr>
        <p:blipFill>
          <a:blip r:embed="rId4"/>
          <a:stretch>
            <a:fillRect/>
          </a:stretch>
        </p:blipFill>
        <p:spPr>
          <a:xfrm>
            <a:off x="12420292" y="7400809"/>
            <a:ext cx="2210108" cy="8287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60000"/>
            </a:srgbClr>
          </a:solidFill>
          <a:ln/>
        </p:spPr>
      </p:sp>
      <p:sp>
        <p:nvSpPr>
          <p:cNvPr id="4" name="Text 1"/>
          <p:cNvSpPr/>
          <p:nvPr/>
        </p:nvSpPr>
        <p:spPr>
          <a:xfrm>
            <a:off x="793790" y="21494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Bricolage Grotesque Semi Bold" pitchFamily="34" charset="0"/>
                <a:ea typeface="Bricolage Grotesque Semi Bold" pitchFamily="34" charset="-122"/>
                <a:cs typeface="Bricolage Grotesque Semi Bold" pitchFamily="34" charset="-120"/>
              </a:rPr>
              <a:t>Who We Serve</a:t>
            </a:r>
            <a:endParaRPr lang="en-US" sz="4450" dirty="0"/>
          </a:p>
        </p:txBody>
      </p:sp>
      <p:pic>
        <p:nvPicPr>
          <p:cNvPr id="5" name="Image 1" descr="preencoded.png"/>
          <p:cNvPicPr>
            <a:picLocks noChangeAspect="1"/>
          </p:cNvPicPr>
          <p:nvPr/>
        </p:nvPicPr>
        <p:blipFill>
          <a:blip r:embed="rId4"/>
          <a:stretch>
            <a:fillRect/>
          </a:stretch>
        </p:blipFill>
        <p:spPr>
          <a:xfrm>
            <a:off x="793790" y="3198376"/>
            <a:ext cx="566976" cy="566976"/>
          </a:xfrm>
          <a:prstGeom prst="rect">
            <a:avLst/>
          </a:prstGeom>
        </p:spPr>
      </p:pic>
      <p:sp>
        <p:nvSpPr>
          <p:cNvPr id="6" name="Text 2"/>
          <p:cNvSpPr/>
          <p:nvPr/>
        </p:nvSpPr>
        <p:spPr>
          <a:xfrm>
            <a:off x="1644253" y="33330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Corporates</a:t>
            </a:r>
            <a:endParaRPr lang="en-US" sz="2200" dirty="0"/>
          </a:p>
        </p:txBody>
      </p:sp>
      <p:sp>
        <p:nvSpPr>
          <p:cNvPr id="7" name="Text 3"/>
          <p:cNvSpPr/>
          <p:nvPr/>
        </p:nvSpPr>
        <p:spPr>
          <a:xfrm>
            <a:off x="1644253" y="3823454"/>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Need clear visibility on how CSR funds are spent</a:t>
            </a:r>
            <a:endParaRPr lang="en-US" sz="1750" dirty="0"/>
          </a:p>
        </p:txBody>
      </p:sp>
      <p:sp>
        <p:nvSpPr>
          <p:cNvPr id="8" name="Text 4"/>
          <p:cNvSpPr/>
          <p:nvPr/>
        </p:nvSpPr>
        <p:spPr>
          <a:xfrm>
            <a:off x="1644253" y="4628555"/>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Want verified impact to justify CSR investments</a:t>
            </a:r>
            <a:endParaRPr lang="en-US" sz="1750" dirty="0"/>
          </a:p>
        </p:txBody>
      </p:sp>
      <p:pic>
        <p:nvPicPr>
          <p:cNvPr id="9" name="Image 2" descr="preencoded.png"/>
          <p:cNvPicPr>
            <a:picLocks noChangeAspect="1"/>
          </p:cNvPicPr>
          <p:nvPr/>
        </p:nvPicPr>
        <p:blipFill>
          <a:blip r:embed="rId5"/>
          <a:stretch>
            <a:fillRect/>
          </a:stretch>
        </p:blipFill>
        <p:spPr>
          <a:xfrm>
            <a:off x="5235893" y="3198376"/>
            <a:ext cx="566976" cy="566976"/>
          </a:xfrm>
          <a:prstGeom prst="rect">
            <a:avLst/>
          </a:prstGeom>
        </p:spPr>
      </p:pic>
      <p:sp>
        <p:nvSpPr>
          <p:cNvPr id="10" name="Text 5"/>
          <p:cNvSpPr/>
          <p:nvPr/>
        </p:nvSpPr>
        <p:spPr>
          <a:xfrm>
            <a:off x="6086356" y="33330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NGOs</a:t>
            </a:r>
            <a:endParaRPr lang="en-US" sz="2200" dirty="0"/>
          </a:p>
        </p:txBody>
      </p:sp>
      <p:sp>
        <p:nvSpPr>
          <p:cNvPr id="11" name="Text 6"/>
          <p:cNvSpPr/>
          <p:nvPr/>
        </p:nvSpPr>
        <p:spPr>
          <a:xfrm>
            <a:off x="6086356" y="3823454"/>
            <a:ext cx="3308152"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Require a platform to submit funding requests and report progress</a:t>
            </a:r>
            <a:endParaRPr lang="en-US" sz="1750" dirty="0"/>
          </a:p>
        </p:txBody>
      </p:sp>
      <p:sp>
        <p:nvSpPr>
          <p:cNvPr id="12" name="Text 7"/>
          <p:cNvSpPr/>
          <p:nvPr/>
        </p:nvSpPr>
        <p:spPr>
          <a:xfrm>
            <a:off x="6086356" y="4991457"/>
            <a:ext cx="3308152"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Need tools to build credibility and prove impact</a:t>
            </a:r>
            <a:endParaRPr lang="en-US" sz="1750" dirty="0"/>
          </a:p>
        </p:txBody>
      </p:sp>
      <p:pic>
        <p:nvPicPr>
          <p:cNvPr id="13" name="Image 3" descr="preencoded.png"/>
          <p:cNvPicPr>
            <a:picLocks noChangeAspect="1"/>
          </p:cNvPicPr>
          <p:nvPr/>
        </p:nvPicPr>
        <p:blipFill>
          <a:blip r:embed="rId6"/>
          <a:stretch>
            <a:fillRect/>
          </a:stretch>
        </p:blipFill>
        <p:spPr>
          <a:xfrm>
            <a:off x="9677995" y="3198376"/>
            <a:ext cx="566976" cy="566976"/>
          </a:xfrm>
          <a:prstGeom prst="rect">
            <a:avLst/>
          </a:prstGeom>
        </p:spPr>
      </p:pic>
      <p:sp>
        <p:nvSpPr>
          <p:cNvPr id="14" name="Text 8"/>
          <p:cNvSpPr/>
          <p:nvPr/>
        </p:nvSpPr>
        <p:spPr>
          <a:xfrm>
            <a:off x="10528459" y="3333036"/>
            <a:ext cx="3255169"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icolage Grotesque Semi Bold" pitchFamily="34" charset="0"/>
                <a:ea typeface="Bricolage Grotesque Semi Bold" pitchFamily="34" charset="-122"/>
                <a:cs typeface="Bricolage Grotesque Semi Bold" pitchFamily="34" charset="-120"/>
              </a:rPr>
              <a:t>Communities &amp; Citizens</a:t>
            </a:r>
            <a:endParaRPr lang="en-US" sz="2200" dirty="0"/>
          </a:p>
        </p:txBody>
      </p:sp>
      <p:sp>
        <p:nvSpPr>
          <p:cNvPr id="15" name="Text 9"/>
          <p:cNvSpPr/>
          <p:nvPr/>
        </p:nvSpPr>
        <p:spPr>
          <a:xfrm>
            <a:off x="10528459" y="3823454"/>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Seek transparency on projects affecting them</a:t>
            </a:r>
            <a:endParaRPr lang="en-US" sz="1750" dirty="0"/>
          </a:p>
        </p:txBody>
      </p:sp>
      <p:sp>
        <p:nvSpPr>
          <p:cNvPr id="16" name="Text 10"/>
          <p:cNvSpPr/>
          <p:nvPr/>
        </p:nvSpPr>
        <p:spPr>
          <a:xfrm>
            <a:off x="10528459" y="4628555"/>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FFFFFF"/>
                </a:solidFill>
                <a:latin typeface="Inter" pitchFamily="34" charset="0"/>
                <a:ea typeface="Inter" pitchFamily="34" charset="-122"/>
                <a:cs typeface="Inter" pitchFamily="34" charset="-120"/>
              </a:rPr>
              <a:t>Want to confirm and validate benefits received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97587"/>
            <a:ext cx="4820007" cy="602456"/>
          </a:xfrm>
          <a:prstGeom prst="rect">
            <a:avLst/>
          </a:prstGeom>
          <a:noFill/>
          <a:ln/>
        </p:spPr>
        <p:txBody>
          <a:bodyPr wrap="none" lIns="0" tIns="0" rIns="0" bIns="0" rtlCol="0" anchor="t"/>
          <a:lstStyle/>
          <a:p>
            <a:pPr marL="0" indent="0" algn="l">
              <a:lnSpc>
                <a:spcPts val="4700"/>
              </a:lnSpc>
              <a:buNone/>
            </a:pPr>
            <a:r>
              <a:rPr lang="en-US" sz="3750" dirty="0">
                <a:solidFill>
                  <a:srgbClr val="2C2926"/>
                </a:solidFill>
                <a:latin typeface="Bricolage Grotesque Semi Bold" pitchFamily="34" charset="0"/>
                <a:ea typeface="Bricolage Grotesque Semi Bold" pitchFamily="34" charset="-122"/>
                <a:cs typeface="Bricolage Grotesque Semi Bold" pitchFamily="34" charset="-120"/>
              </a:rPr>
              <a:t>How We Serve</a:t>
            </a:r>
            <a:endParaRPr lang="en-US" sz="3750" dirty="0"/>
          </a:p>
        </p:txBody>
      </p:sp>
      <p:sp>
        <p:nvSpPr>
          <p:cNvPr id="3" name="Text 1"/>
          <p:cNvSpPr/>
          <p:nvPr/>
        </p:nvSpPr>
        <p:spPr>
          <a:xfrm>
            <a:off x="793790" y="1685568"/>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Our platform is designed to connect all stakeholders, ensuring transparency and impact at every stage of the CSR journey. Here's how each user group benefits:</a:t>
            </a:r>
            <a:endParaRPr lang="en-US" sz="1500" dirty="0"/>
          </a:p>
        </p:txBody>
      </p:sp>
      <p:sp>
        <p:nvSpPr>
          <p:cNvPr id="4" name="Text 2"/>
          <p:cNvSpPr/>
          <p:nvPr/>
        </p:nvSpPr>
        <p:spPr>
          <a:xfrm>
            <a:off x="793790" y="2519124"/>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01</a:t>
            </a:r>
            <a:endParaRPr lang="en-US" sz="1500" dirty="0"/>
          </a:p>
        </p:txBody>
      </p:sp>
      <p:pic>
        <p:nvPicPr>
          <p:cNvPr id="5" name="Image 0" descr="preencoded.png"/>
          <p:cNvPicPr>
            <a:picLocks noChangeAspect="1"/>
          </p:cNvPicPr>
          <p:nvPr/>
        </p:nvPicPr>
        <p:blipFill>
          <a:blip r:embed="rId3"/>
          <a:stretch>
            <a:fillRect/>
          </a:stretch>
        </p:blipFill>
        <p:spPr>
          <a:xfrm>
            <a:off x="793790" y="2823805"/>
            <a:ext cx="6424970" cy="22860"/>
          </a:xfrm>
          <a:prstGeom prst="rect">
            <a:avLst/>
          </a:prstGeom>
        </p:spPr>
      </p:pic>
      <p:sp>
        <p:nvSpPr>
          <p:cNvPr id="6" name="Text 3"/>
          <p:cNvSpPr/>
          <p:nvPr/>
        </p:nvSpPr>
        <p:spPr>
          <a:xfrm>
            <a:off x="793790" y="2965847"/>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NGO App</a:t>
            </a:r>
            <a:endParaRPr lang="en-US" sz="1850" dirty="0"/>
          </a:p>
        </p:txBody>
      </p:sp>
      <p:sp>
        <p:nvSpPr>
          <p:cNvPr id="7" name="Text 4"/>
          <p:cNvSpPr/>
          <p:nvPr/>
        </p:nvSpPr>
        <p:spPr>
          <a:xfrm>
            <a:off x="793790" y="3382685"/>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Submit new project funding requests</a:t>
            </a:r>
            <a:endParaRPr lang="en-US" sz="1500" dirty="0"/>
          </a:p>
        </p:txBody>
      </p:sp>
      <p:sp>
        <p:nvSpPr>
          <p:cNvPr id="8" name="Text 5"/>
          <p:cNvSpPr/>
          <p:nvPr/>
        </p:nvSpPr>
        <p:spPr>
          <a:xfrm>
            <a:off x="793790" y="3758446"/>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Update project progress with reports, images, and milestones</a:t>
            </a:r>
            <a:endParaRPr lang="en-US" sz="1500" dirty="0"/>
          </a:p>
        </p:txBody>
      </p:sp>
      <p:sp>
        <p:nvSpPr>
          <p:cNvPr id="9" name="Text 6"/>
          <p:cNvSpPr/>
          <p:nvPr/>
        </p:nvSpPr>
        <p:spPr>
          <a:xfrm>
            <a:off x="793790" y="4134207"/>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Build and showcase a profile based on past project impacts</a:t>
            </a:r>
            <a:endParaRPr lang="en-US" sz="1500" dirty="0"/>
          </a:p>
        </p:txBody>
      </p:sp>
      <p:sp>
        <p:nvSpPr>
          <p:cNvPr id="10" name="Text 7"/>
          <p:cNvSpPr/>
          <p:nvPr/>
        </p:nvSpPr>
        <p:spPr>
          <a:xfrm>
            <a:off x="7411522" y="2519124"/>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02</a:t>
            </a:r>
            <a:endParaRPr lang="en-US" sz="1500" dirty="0"/>
          </a:p>
        </p:txBody>
      </p:sp>
      <p:pic>
        <p:nvPicPr>
          <p:cNvPr id="11" name="Image 1" descr="preencoded.png"/>
          <p:cNvPicPr>
            <a:picLocks noChangeAspect="1"/>
          </p:cNvPicPr>
          <p:nvPr/>
        </p:nvPicPr>
        <p:blipFill>
          <a:blip r:embed="rId3"/>
          <a:stretch>
            <a:fillRect/>
          </a:stretch>
        </p:blipFill>
        <p:spPr>
          <a:xfrm>
            <a:off x="7411522" y="2823805"/>
            <a:ext cx="6425089" cy="22860"/>
          </a:xfrm>
          <a:prstGeom prst="rect">
            <a:avLst/>
          </a:prstGeom>
        </p:spPr>
      </p:pic>
      <p:sp>
        <p:nvSpPr>
          <p:cNvPr id="12" name="Text 8"/>
          <p:cNvSpPr/>
          <p:nvPr/>
        </p:nvSpPr>
        <p:spPr>
          <a:xfrm>
            <a:off x="7411522" y="2965847"/>
            <a:ext cx="2508647"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Corporate Dashboard</a:t>
            </a:r>
            <a:endParaRPr lang="en-US" sz="1850" dirty="0"/>
          </a:p>
        </p:txBody>
      </p:sp>
      <p:sp>
        <p:nvSpPr>
          <p:cNvPr id="13" name="Text 9"/>
          <p:cNvSpPr/>
          <p:nvPr/>
        </p:nvSpPr>
        <p:spPr>
          <a:xfrm>
            <a:off x="7411522" y="3382685"/>
            <a:ext cx="6425089"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Review and filter project funding requests based on multiple criteria</a:t>
            </a:r>
            <a:endParaRPr lang="en-US" sz="1500" dirty="0"/>
          </a:p>
        </p:txBody>
      </p:sp>
      <p:sp>
        <p:nvSpPr>
          <p:cNvPr id="14" name="Text 10"/>
          <p:cNvSpPr/>
          <p:nvPr/>
        </p:nvSpPr>
        <p:spPr>
          <a:xfrm>
            <a:off x="7411522" y="4066818"/>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Select projects to fund from filtered lists</a:t>
            </a:r>
            <a:endParaRPr lang="en-US" sz="1500" dirty="0"/>
          </a:p>
        </p:txBody>
      </p:sp>
      <p:sp>
        <p:nvSpPr>
          <p:cNvPr id="15" name="Text 11"/>
          <p:cNvSpPr/>
          <p:nvPr/>
        </p:nvSpPr>
        <p:spPr>
          <a:xfrm>
            <a:off x="7411522" y="4442579"/>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Track real-time CSR spend and project status</a:t>
            </a:r>
            <a:endParaRPr lang="en-US" sz="1500" dirty="0"/>
          </a:p>
        </p:txBody>
      </p:sp>
      <p:sp>
        <p:nvSpPr>
          <p:cNvPr id="16" name="Text 12"/>
          <p:cNvSpPr/>
          <p:nvPr/>
        </p:nvSpPr>
        <p:spPr>
          <a:xfrm>
            <a:off x="7411522" y="4818340"/>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Access AI-powered impact analytics and insights</a:t>
            </a:r>
            <a:endParaRPr lang="en-US" sz="1500" dirty="0"/>
          </a:p>
        </p:txBody>
      </p:sp>
      <p:sp>
        <p:nvSpPr>
          <p:cNvPr id="17" name="Text 13"/>
          <p:cNvSpPr/>
          <p:nvPr/>
        </p:nvSpPr>
        <p:spPr>
          <a:xfrm>
            <a:off x="793790" y="5464016"/>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03</a:t>
            </a:r>
            <a:endParaRPr lang="en-US" sz="1500" dirty="0"/>
          </a:p>
        </p:txBody>
      </p:sp>
      <p:pic>
        <p:nvPicPr>
          <p:cNvPr id="18" name="Image 2" descr="preencoded.png"/>
          <p:cNvPicPr>
            <a:picLocks noChangeAspect="1"/>
          </p:cNvPicPr>
          <p:nvPr/>
        </p:nvPicPr>
        <p:blipFill>
          <a:blip r:embed="rId3"/>
          <a:stretch>
            <a:fillRect/>
          </a:stretch>
        </p:blipFill>
        <p:spPr>
          <a:xfrm>
            <a:off x="793790" y="5749409"/>
            <a:ext cx="6424970" cy="22860"/>
          </a:xfrm>
          <a:prstGeom prst="rect">
            <a:avLst/>
          </a:prstGeom>
        </p:spPr>
      </p:pic>
      <p:sp>
        <p:nvSpPr>
          <p:cNvPr id="19" name="Text 14"/>
          <p:cNvSpPr/>
          <p:nvPr/>
        </p:nvSpPr>
        <p:spPr>
          <a:xfrm>
            <a:off x="793790" y="591073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Community Portal</a:t>
            </a:r>
            <a:endParaRPr lang="en-US" sz="1850" dirty="0"/>
          </a:p>
        </p:txBody>
      </p:sp>
      <p:sp>
        <p:nvSpPr>
          <p:cNvPr id="20" name="Text 15"/>
          <p:cNvSpPr/>
          <p:nvPr/>
        </p:nvSpPr>
        <p:spPr>
          <a:xfrm>
            <a:off x="793790" y="6327577"/>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View local CSR projects and their benefits</a:t>
            </a:r>
            <a:endParaRPr lang="en-US" sz="1500" dirty="0"/>
          </a:p>
        </p:txBody>
      </p:sp>
      <p:sp>
        <p:nvSpPr>
          <p:cNvPr id="21" name="Text 16"/>
          <p:cNvSpPr/>
          <p:nvPr/>
        </p:nvSpPr>
        <p:spPr>
          <a:xfrm>
            <a:off x="793790" y="6703338"/>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Confirm receipt and validate project impact</a:t>
            </a:r>
            <a:endParaRPr lang="en-US" sz="1500" dirty="0"/>
          </a:p>
        </p:txBody>
      </p:sp>
      <p:sp>
        <p:nvSpPr>
          <p:cNvPr id="22" name="Text 17"/>
          <p:cNvSpPr/>
          <p:nvPr/>
        </p:nvSpPr>
        <p:spPr>
          <a:xfrm>
            <a:off x="793790" y="7079099"/>
            <a:ext cx="6424970"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Provide feedback and on-ground proof via images or reports</a:t>
            </a:r>
            <a:endParaRPr lang="en-US" sz="1500" dirty="0"/>
          </a:p>
        </p:txBody>
      </p:sp>
      <p:sp>
        <p:nvSpPr>
          <p:cNvPr id="23" name="Text 18"/>
          <p:cNvSpPr/>
          <p:nvPr/>
        </p:nvSpPr>
        <p:spPr>
          <a:xfrm>
            <a:off x="7411522" y="5464016"/>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Bricolage Grotesque Light" pitchFamily="34" charset="0"/>
                <a:ea typeface="Bricolage Grotesque Light" pitchFamily="34" charset="-122"/>
                <a:cs typeface="Bricolage Grotesque Light" pitchFamily="34" charset="-120"/>
              </a:rPr>
              <a:t>04</a:t>
            </a:r>
            <a:endParaRPr lang="en-US" sz="1500" dirty="0"/>
          </a:p>
        </p:txBody>
      </p:sp>
      <p:pic>
        <p:nvPicPr>
          <p:cNvPr id="24" name="Image 3" descr="preencoded.png"/>
          <p:cNvPicPr>
            <a:picLocks noChangeAspect="1"/>
          </p:cNvPicPr>
          <p:nvPr/>
        </p:nvPicPr>
        <p:blipFill>
          <a:blip r:embed="rId3"/>
          <a:stretch>
            <a:fillRect/>
          </a:stretch>
        </p:blipFill>
        <p:spPr>
          <a:xfrm>
            <a:off x="7411522" y="5749409"/>
            <a:ext cx="6425089" cy="22860"/>
          </a:xfrm>
          <a:prstGeom prst="rect">
            <a:avLst/>
          </a:prstGeom>
        </p:spPr>
      </p:pic>
      <p:sp>
        <p:nvSpPr>
          <p:cNvPr id="25" name="Text 19"/>
          <p:cNvSpPr/>
          <p:nvPr/>
        </p:nvSpPr>
        <p:spPr>
          <a:xfrm>
            <a:off x="7411522" y="591073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Admin Panel</a:t>
            </a:r>
            <a:endParaRPr lang="en-US" sz="1850" dirty="0"/>
          </a:p>
        </p:txBody>
      </p:sp>
      <p:sp>
        <p:nvSpPr>
          <p:cNvPr id="26" name="Text 20"/>
          <p:cNvSpPr/>
          <p:nvPr/>
        </p:nvSpPr>
        <p:spPr>
          <a:xfrm>
            <a:off x="7411522" y="6327577"/>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Manage NGO and corporate accounts</a:t>
            </a:r>
            <a:endParaRPr lang="en-US" sz="1500" dirty="0"/>
          </a:p>
        </p:txBody>
      </p:sp>
      <p:sp>
        <p:nvSpPr>
          <p:cNvPr id="27" name="Text 21"/>
          <p:cNvSpPr/>
          <p:nvPr/>
        </p:nvSpPr>
        <p:spPr>
          <a:xfrm>
            <a:off x="7411522" y="6703338"/>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Monitor overall platform activity and compliance</a:t>
            </a:r>
            <a:endParaRPr lang="en-US" sz="1500" dirty="0"/>
          </a:p>
        </p:txBody>
      </p:sp>
      <p:sp>
        <p:nvSpPr>
          <p:cNvPr id="28" name="Text 22"/>
          <p:cNvSpPr/>
          <p:nvPr/>
        </p:nvSpPr>
        <p:spPr>
          <a:xfrm>
            <a:off x="7411522" y="7079099"/>
            <a:ext cx="642508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2926"/>
                </a:solidFill>
                <a:latin typeface="Inter" pitchFamily="34" charset="0"/>
                <a:ea typeface="Inter" pitchFamily="34" charset="-122"/>
                <a:cs typeface="Inter" pitchFamily="34" charset="-120"/>
              </a:rPr>
              <a:t>Validate data authenticity and ensure transparency</a:t>
            </a:r>
            <a:endParaRPr lang="en-US" sz="1500" dirty="0"/>
          </a:p>
        </p:txBody>
      </p:sp>
      <p:pic>
        <p:nvPicPr>
          <p:cNvPr id="29" name="Picture 28">
            <a:extLst>
              <a:ext uri="{FF2B5EF4-FFF2-40B4-BE49-F238E27FC236}">
                <a16:creationId xmlns:a16="http://schemas.microsoft.com/office/drawing/2014/main" id="{C5A967BF-D6E6-7A35-FDE2-AD97FBE89AEE}"/>
              </a:ext>
            </a:extLst>
          </p:cNvPr>
          <p:cNvPicPr>
            <a:picLocks noChangeAspect="1"/>
          </p:cNvPicPr>
          <p:nvPr/>
        </p:nvPicPr>
        <p:blipFill>
          <a:blip r:embed="rId4"/>
          <a:stretch>
            <a:fillRect/>
          </a:stretch>
        </p:blipFill>
        <p:spPr>
          <a:xfrm>
            <a:off x="12420292" y="7400809"/>
            <a:ext cx="2210108" cy="8287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C2926">
              <a:alpha val="80000"/>
            </a:srgbClr>
          </a:solidFill>
          <a:ln/>
        </p:spPr>
      </p:sp>
      <p:sp>
        <p:nvSpPr>
          <p:cNvPr id="4" name="Text 1"/>
          <p:cNvSpPr/>
          <p:nvPr/>
        </p:nvSpPr>
        <p:spPr>
          <a:xfrm>
            <a:off x="757357" y="595670"/>
            <a:ext cx="3516630" cy="439579"/>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Bricolage Grotesque Semi Bold" pitchFamily="34" charset="0"/>
                <a:ea typeface="Bricolage Grotesque Semi Bold" pitchFamily="34" charset="-122"/>
                <a:cs typeface="Bricolage Grotesque Semi Bold" pitchFamily="34" charset="-120"/>
              </a:rPr>
              <a:t>Workflow</a:t>
            </a:r>
            <a:endParaRPr lang="en-US" sz="2750" dirty="0"/>
          </a:p>
        </p:txBody>
      </p:sp>
      <p:pic>
        <p:nvPicPr>
          <p:cNvPr id="5" name="Image 1" descr="preencoded.png"/>
          <p:cNvPicPr>
            <a:picLocks noChangeAspect="1"/>
          </p:cNvPicPr>
          <p:nvPr/>
        </p:nvPicPr>
        <p:blipFill>
          <a:blip r:embed="rId4"/>
          <a:stretch>
            <a:fillRect/>
          </a:stretch>
        </p:blipFill>
        <p:spPr>
          <a:xfrm>
            <a:off x="4070628" y="1246227"/>
            <a:ext cx="6489144" cy="4471868"/>
          </a:xfrm>
          <a:prstGeom prst="rect">
            <a:avLst/>
          </a:prstGeom>
        </p:spPr>
      </p:pic>
      <p:sp>
        <p:nvSpPr>
          <p:cNvPr id="6" name="Text 2"/>
          <p:cNvSpPr/>
          <p:nvPr/>
        </p:nvSpPr>
        <p:spPr>
          <a:xfrm>
            <a:off x="4233188" y="4028783"/>
            <a:ext cx="1773288" cy="236211"/>
          </a:xfrm>
          <a:prstGeom prst="rect">
            <a:avLst/>
          </a:prstGeom>
          <a:noFill/>
          <a:ln/>
        </p:spPr>
        <p:txBody>
          <a:bodyPr wrap="none" lIns="0" tIns="0" rIns="0" bIns="0" rtlCol="0" anchor="t"/>
          <a:lstStyle/>
          <a:p>
            <a:pPr marL="0" indent="0" algn="ctr">
              <a:lnSpc>
                <a:spcPts val="1650"/>
              </a:lnSpc>
              <a:buNone/>
            </a:pPr>
            <a:r>
              <a:rPr lang="en-US" sz="1350" dirty="0">
                <a:solidFill>
                  <a:srgbClr val="FFFFFF"/>
                </a:solidFill>
                <a:latin typeface="Bricolage Grotesque Semi Bold" pitchFamily="34" charset="0"/>
                <a:ea typeface="Bricolage Grotesque Semi Bold" pitchFamily="34" charset="-122"/>
                <a:cs typeface="Bricolage Grotesque Semi Bold" pitchFamily="34" charset="-120"/>
              </a:rPr>
              <a:t>NGOs</a:t>
            </a:r>
            <a:endParaRPr lang="en-US" sz="1350" dirty="0"/>
          </a:p>
        </p:txBody>
      </p:sp>
      <p:pic>
        <p:nvPicPr>
          <p:cNvPr id="7" name="Image 2" descr="preencoded.png"/>
          <p:cNvPicPr>
            <a:picLocks noChangeAspect="1"/>
          </p:cNvPicPr>
          <p:nvPr/>
        </p:nvPicPr>
        <p:blipFill>
          <a:blip r:embed="rId5"/>
          <a:stretch>
            <a:fillRect/>
          </a:stretch>
        </p:blipFill>
        <p:spPr>
          <a:xfrm>
            <a:off x="4990506" y="2889591"/>
            <a:ext cx="419931" cy="419930"/>
          </a:xfrm>
          <a:prstGeom prst="rect">
            <a:avLst/>
          </a:prstGeom>
        </p:spPr>
      </p:pic>
      <p:sp>
        <p:nvSpPr>
          <p:cNvPr id="8" name="Text 3"/>
          <p:cNvSpPr/>
          <p:nvPr/>
        </p:nvSpPr>
        <p:spPr>
          <a:xfrm>
            <a:off x="5744281" y="2150907"/>
            <a:ext cx="1830897" cy="236211"/>
          </a:xfrm>
          <a:prstGeom prst="rect">
            <a:avLst/>
          </a:prstGeom>
          <a:noFill/>
          <a:ln/>
        </p:spPr>
        <p:txBody>
          <a:bodyPr wrap="none" lIns="0" tIns="0" rIns="0" bIns="0" rtlCol="0" anchor="t"/>
          <a:lstStyle/>
          <a:p>
            <a:pPr marL="0" indent="0" algn="ctr">
              <a:lnSpc>
                <a:spcPts val="1650"/>
              </a:lnSpc>
              <a:buNone/>
            </a:pPr>
            <a:r>
              <a:rPr lang="en-US" sz="1350" dirty="0">
                <a:solidFill>
                  <a:srgbClr val="FFFFFF"/>
                </a:solidFill>
                <a:latin typeface="Bricolage Grotesque Semi Bold" pitchFamily="34" charset="0"/>
                <a:ea typeface="Bricolage Grotesque Semi Bold" pitchFamily="34" charset="-122"/>
                <a:cs typeface="Bricolage Grotesque Semi Bold" pitchFamily="34" charset="-120"/>
              </a:rPr>
              <a:t>Corporates</a:t>
            </a:r>
            <a:endParaRPr lang="en-US" sz="1350" dirty="0"/>
          </a:p>
        </p:txBody>
      </p:sp>
      <p:pic>
        <p:nvPicPr>
          <p:cNvPr id="9" name="Image 3" descr="preencoded.png"/>
          <p:cNvPicPr>
            <a:picLocks noChangeAspect="1"/>
          </p:cNvPicPr>
          <p:nvPr/>
        </p:nvPicPr>
        <p:blipFill>
          <a:blip r:embed="rId6"/>
          <a:stretch>
            <a:fillRect/>
          </a:stretch>
        </p:blipFill>
        <p:spPr>
          <a:xfrm>
            <a:off x="6317880" y="3145617"/>
            <a:ext cx="419930" cy="419930"/>
          </a:xfrm>
          <a:prstGeom prst="rect">
            <a:avLst/>
          </a:prstGeom>
        </p:spPr>
      </p:pic>
      <p:sp>
        <p:nvSpPr>
          <p:cNvPr id="10" name="Text 4"/>
          <p:cNvSpPr/>
          <p:nvPr/>
        </p:nvSpPr>
        <p:spPr>
          <a:xfrm>
            <a:off x="6973365" y="4578761"/>
            <a:ext cx="1773288" cy="236211"/>
          </a:xfrm>
          <a:prstGeom prst="rect">
            <a:avLst/>
          </a:prstGeom>
          <a:noFill/>
          <a:ln/>
        </p:spPr>
        <p:txBody>
          <a:bodyPr wrap="none" lIns="0" tIns="0" rIns="0" bIns="0" rtlCol="0" anchor="t"/>
          <a:lstStyle/>
          <a:p>
            <a:pPr marL="0" indent="0" algn="ctr">
              <a:lnSpc>
                <a:spcPts val="1650"/>
              </a:lnSpc>
              <a:buNone/>
            </a:pPr>
            <a:r>
              <a:rPr lang="en-US" sz="1350" dirty="0">
                <a:solidFill>
                  <a:srgbClr val="FFFFFF"/>
                </a:solidFill>
                <a:latin typeface="Bricolage Grotesque Semi Bold" pitchFamily="34" charset="0"/>
                <a:ea typeface="Bricolage Grotesque Semi Bold" pitchFamily="34" charset="-122"/>
                <a:cs typeface="Bricolage Grotesque Semi Bold" pitchFamily="34" charset="-120"/>
              </a:rPr>
              <a:t>Communities</a:t>
            </a:r>
            <a:endParaRPr lang="en-US" sz="1350" dirty="0"/>
          </a:p>
        </p:txBody>
      </p:sp>
      <p:pic>
        <p:nvPicPr>
          <p:cNvPr id="11" name="Image 4" descr="preencoded.png"/>
          <p:cNvPicPr>
            <a:picLocks noChangeAspect="1"/>
          </p:cNvPicPr>
          <p:nvPr/>
        </p:nvPicPr>
        <p:blipFill>
          <a:blip r:embed="rId7"/>
          <a:stretch>
            <a:fillRect/>
          </a:stretch>
        </p:blipFill>
        <p:spPr>
          <a:xfrm>
            <a:off x="7645385" y="3401643"/>
            <a:ext cx="419931" cy="419930"/>
          </a:xfrm>
          <a:prstGeom prst="rect">
            <a:avLst/>
          </a:prstGeom>
        </p:spPr>
      </p:pic>
      <p:sp>
        <p:nvSpPr>
          <p:cNvPr id="12" name="Text 5"/>
          <p:cNvSpPr/>
          <p:nvPr/>
        </p:nvSpPr>
        <p:spPr>
          <a:xfrm>
            <a:off x="8547449" y="2645244"/>
            <a:ext cx="1773287" cy="236211"/>
          </a:xfrm>
          <a:prstGeom prst="rect">
            <a:avLst/>
          </a:prstGeom>
          <a:noFill/>
          <a:ln/>
        </p:spPr>
        <p:txBody>
          <a:bodyPr wrap="none" lIns="0" tIns="0" rIns="0" bIns="0" rtlCol="0" anchor="t"/>
          <a:lstStyle/>
          <a:p>
            <a:pPr marL="0" indent="0" algn="ctr">
              <a:lnSpc>
                <a:spcPts val="1650"/>
              </a:lnSpc>
              <a:buNone/>
            </a:pPr>
            <a:r>
              <a:rPr lang="en-US" sz="1350" dirty="0">
                <a:solidFill>
                  <a:srgbClr val="FFFFFF"/>
                </a:solidFill>
                <a:latin typeface="Bricolage Grotesque Semi Bold" pitchFamily="34" charset="0"/>
                <a:ea typeface="Bricolage Grotesque Semi Bold" pitchFamily="34" charset="-122"/>
                <a:cs typeface="Bricolage Grotesque Semi Bold" pitchFamily="34" charset="-120"/>
              </a:rPr>
              <a:t>Admins</a:t>
            </a:r>
            <a:endParaRPr lang="en-US" sz="1350" dirty="0"/>
          </a:p>
        </p:txBody>
      </p:sp>
      <p:pic>
        <p:nvPicPr>
          <p:cNvPr id="13" name="Image 5" descr="preencoded.png"/>
          <p:cNvPicPr>
            <a:picLocks noChangeAspect="1"/>
          </p:cNvPicPr>
          <p:nvPr/>
        </p:nvPicPr>
        <p:blipFill>
          <a:blip r:embed="rId8"/>
          <a:stretch>
            <a:fillRect/>
          </a:stretch>
        </p:blipFill>
        <p:spPr>
          <a:xfrm>
            <a:off x="9058188" y="3676567"/>
            <a:ext cx="419931" cy="419930"/>
          </a:xfrm>
          <a:prstGeom prst="rect">
            <a:avLst/>
          </a:prstGeom>
        </p:spPr>
      </p:pic>
      <p:sp>
        <p:nvSpPr>
          <p:cNvPr id="14" name="Text 6"/>
          <p:cNvSpPr/>
          <p:nvPr/>
        </p:nvSpPr>
        <p:spPr>
          <a:xfrm>
            <a:off x="757357" y="5876330"/>
            <a:ext cx="13115687" cy="224909"/>
          </a:xfrm>
          <a:prstGeom prst="rect">
            <a:avLst/>
          </a:prstGeom>
          <a:noFill/>
          <a:ln/>
        </p:spPr>
        <p:txBody>
          <a:bodyPr wrap="none" lIns="0" tIns="0" rIns="0" bIns="0" rtlCol="0" anchor="t"/>
          <a:lstStyle/>
          <a:p>
            <a:pPr marL="0" indent="0" algn="l">
              <a:lnSpc>
                <a:spcPts val="1750"/>
              </a:lnSpc>
              <a:buNone/>
            </a:pPr>
            <a:r>
              <a:rPr lang="en-US" sz="1100" b="1" dirty="0">
                <a:solidFill>
                  <a:srgbClr val="FFFFFF"/>
                </a:solidFill>
                <a:latin typeface="Inter" pitchFamily="34" charset="0"/>
                <a:ea typeface="Inter" pitchFamily="34" charset="-122"/>
                <a:cs typeface="Inter" pitchFamily="34" charset="-120"/>
              </a:rPr>
              <a:t>NGOs</a:t>
            </a:r>
            <a:r>
              <a:rPr lang="en-US" sz="1100" dirty="0">
                <a:solidFill>
                  <a:srgbClr val="FFFFFF"/>
                </a:solidFill>
                <a:latin typeface="Inter" pitchFamily="34" charset="0"/>
                <a:ea typeface="Inter" pitchFamily="34" charset="-122"/>
                <a:cs typeface="Inter" pitchFamily="34" charset="-120"/>
              </a:rPr>
              <a:t> submit detailed project funding requests through the app.</a:t>
            </a:r>
            <a:endParaRPr lang="en-US" sz="1100" dirty="0"/>
          </a:p>
        </p:txBody>
      </p:sp>
      <p:sp>
        <p:nvSpPr>
          <p:cNvPr id="15" name="Text 7"/>
          <p:cNvSpPr/>
          <p:nvPr/>
        </p:nvSpPr>
        <p:spPr>
          <a:xfrm>
            <a:off x="757357" y="6259473"/>
            <a:ext cx="13115687" cy="224909"/>
          </a:xfrm>
          <a:prstGeom prst="rect">
            <a:avLst/>
          </a:prstGeom>
          <a:noFill/>
          <a:ln/>
        </p:spPr>
        <p:txBody>
          <a:bodyPr wrap="none" lIns="0" tIns="0" rIns="0" bIns="0" rtlCol="0" anchor="t"/>
          <a:lstStyle/>
          <a:p>
            <a:pPr marL="0" indent="0" algn="l">
              <a:lnSpc>
                <a:spcPts val="1750"/>
              </a:lnSpc>
              <a:buNone/>
            </a:pPr>
            <a:r>
              <a:rPr lang="en-US" sz="1100" b="1" dirty="0">
                <a:solidFill>
                  <a:srgbClr val="FFFFFF"/>
                </a:solidFill>
                <a:latin typeface="Inter" pitchFamily="34" charset="0"/>
                <a:ea typeface="Inter" pitchFamily="34" charset="-122"/>
                <a:cs typeface="Inter" pitchFamily="34" charset="-120"/>
              </a:rPr>
              <a:t>Corporates</a:t>
            </a:r>
            <a:r>
              <a:rPr lang="en-US" sz="1100" dirty="0">
                <a:solidFill>
                  <a:srgbClr val="FFFFFF"/>
                </a:solidFill>
                <a:latin typeface="Inter" pitchFamily="34" charset="0"/>
                <a:ea typeface="Inter" pitchFamily="34" charset="-122"/>
                <a:cs typeface="Inter" pitchFamily="34" charset="-120"/>
              </a:rPr>
              <a:t> browse, filter, and select projects to fund based on criteria like location, sector, and impact potential.</a:t>
            </a:r>
            <a:endParaRPr lang="en-US" sz="1100" dirty="0"/>
          </a:p>
        </p:txBody>
      </p:sp>
      <p:sp>
        <p:nvSpPr>
          <p:cNvPr id="16" name="Text 8"/>
          <p:cNvSpPr/>
          <p:nvPr/>
        </p:nvSpPr>
        <p:spPr>
          <a:xfrm>
            <a:off x="757357" y="6642616"/>
            <a:ext cx="13115687" cy="224909"/>
          </a:xfrm>
          <a:prstGeom prst="rect">
            <a:avLst/>
          </a:prstGeom>
          <a:noFill/>
          <a:ln/>
        </p:spPr>
        <p:txBody>
          <a:bodyPr wrap="none" lIns="0" tIns="0" rIns="0" bIns="0" rtlCol="0" anchor="t"/>
          <a:lstStyle/>
          <a:p>
            <a:pPr marL="0" indent="0" algn="l">
              <a:lnSpc>
                <a:spcPts val="1750"/>
              </a:lnSpc>
              <a:buNone/>
            </a:pPr>
            <a:r>
              <a:rPr lang="en-US" sz="1100" dirty="0">
                <a:solidFill>
                  <a:srgbClr val="FFFFFF"/>
                </a:solidFill>
                <a:latin typeface="Inter" pitchFamily="34" charset="0"/>
                <a:ea typeface="Inter" pitchFamily="34" charset="-122"/>
                <a:cs typeface="Inter" pitchFamily="34" charset="-120"/>
              </a:rPr>
              <a:t>Upon approval, </a:t>
            </a:r>
            <a:r>
              <a:rPr lang="en-US" sz="1100" b="1" dirty="0">
                <a:solidFill>
                  <a:srgbClr val="FFFFFF"/>
                </a:solidFill>
                <a:latin typeface="Inter" pitchFamily="34" charset="0"/>
                <a:ea typeface="Inter" pitchFamily="34" charset="-122"/>
                <a:cs typeface="Inter" pitchFamily="34" charset="-120"/>
              </a:rPr>
              <a:t>NGOs</a:t>
            </a:r>
            <a:r>
              <a:rPr lang="en-US" sz="1100" dirty="0">
                <a:solidFill>
                  <a:srgbClr val="FFFFFF"/>
                </a:solidFill>
                <a:latin typeface="Inter" pitchFamily="34" charset="0"/>
                <a:ea typeface="Inter" pitchFamily="34" charset="-122"/>
                <a:cs typeface="Inter" pitchFamily="34" charset="-120"/>
              </a:rPr>
              <a:t> execute the projects and update progress with reports, images, and milestones.</a:t>
            </a:r>
            <a:endParaRPr lang="en-US" sz="1100" dirty="0"/>
          </a:p>
        </p:txBody>
      </p:sp>
      <p:sp>
        <p:nvSpPr>
          <p:cNvPr id="17" name="Text 9"/>
          <p:cNvSpPr/>
          <p:nvPr/>
        </p:nvSpPr>
        <p:spPr>
          <a:xfrm>
            <a:off x="757357" y="7025759"/>
            <a:ext cx="13115687" cy="224909"/>
          </a:xfrm>
          <a:prstGeom prst="rect">
            <a:avLst/>
          </a:prstGeom>
          <a:noFill/>
          <a:ln/>
        </p:spPr>
        <p:txBody>
          <a:bodyPr wrap="none" lIns="0" tIns="0" rIns="0" bIns="0" rtlCol="0" anchor="t"/>
          <a:lstStyle/>
          <a:p>
            <a:pPr marL="0" indent="0" algn="l">
              <a:lnSpc>
                <a:spcPts val="1750"/>
              </a:lnSpc>
              <a:buNone/>
            </a:pPr>
            <a:r>
              <a:rPr lang="en-US" sz="1100" b="1" dirty="0">
                <a:solidFill>
                  <a:srgbClr val="FFFFFF"/>
                </a:solidFill>
                <a:latin typeface="Inter" pitchFamily="34" charset="0"/>
                <a:ea typeface="Inter" pitchFamily="34" charset="-122"/>
                <a:cs typeface="Inter" pitchFamily="34" charset="-120"/>
              </a:rPr>
              <a:t>Communities</a:t>
            </a:r>
            <a:r>
              <a:rPr lang="en-US" sz="1100" dirty="0">
                <a:solidFill>
                  <a:srgbClr val="FFFFFF"/>
                </a:solidFill>
                <a:latin typeface="Inter" pitchFamily="34" charset="0"/>
                <a:ea typeface="Inter" pitchFamily="34" charset="-122"/>
                <a:cs typeface="Inter" pitchFamily="34" charset="-120"/>
              </a:rPr>
              <a:t> view ongoing projects, confirm receipt of benefits, and provide feedback or proof from the ground.</a:t>
            </a:r>
            <a:endParaRPr lang="en-US" sz="1100" dirty="0"/>
          </a:p>
        </p:txBody>
      </p:sp>
      <p:sp>
        <p:nvSpPr>
          <p:cNvPr id="18" name="Text 10"/>
          <p:cNvSpPr/>
          <p:nvPr/>
        </p:nvSpPr>
        <p:spPr>
          <a:xfrm>
            <a:off x="757357" y="7408902"/>
            <a:ext cx="13115687" cy="224909"/>
          </a:xfrm>
          <a:prstGeom prst="rect">
            <a:avLst/>
          </a:prstGeom>
          <a:noFill/>
          <a:ln/>
        </p:spPr>
        <p:txBody>
          <a:bodyPr wrap="none" lIns="0" tIns="0" rIns="0" bIns="0" rtlCol="0" anchor="t"/>
          <a:lstStyle/>
          <a:p>
            <a:pPr marL="0" indent="0" algn="l">
              <a:lnSpc>
                <a:spcPts val="1750"/>
              </a:lnSpc>
              <a:buNone/>
            </a:pPr>
            <a:r>
              <a:rPr lang="en-US" sz="1100" b="1" dirty="0">
                <a:solidFill>
                  <a:srgbClr val="FFFFFF"/>
                </a:solidFill>
                <a:latin typeface="Inter" pitchFamily="34" charset="0"/>
                <a:ea typeface="Inter" pitchFamily="34" charset="-122"/>
                <a:cs typeface="Inter" pitchFamily="34" charset="-120"/>
              </a:rPr>
              <a:t>Admins</a:t>
            </a:r>
            <a:r>
              <a:rPr lang="en-US" sz="1100" dirty="0">
                <a:solidFill>
                  <a:srgbClr val="FFFFFF"/>
                </a:solidFill>
                <a:latin typeface="Inter" pitchFamily="34" charset="0"/>
                <a:ea typeface="Inter" pitchFamily="34" charset="-122"/>
                <a:cs typeface="Inter" pitchFamily="34" charset="-120"/>
              </a:rPr>
              <a:t> monitor platform activity, validate data authenticity, and ensure overall transparency and compliance.</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0000"/>
            </a:srgbClr>
          </a:solidFill>
          <a:ln/>
        </p:spPr>
      </p:sp>
      <p:sp>
        <p:nvSpPr>
          <p:cNvPr id="4" name="Text 1"/>
          <p:cNvSpPr/>
          <p:nvPr/>
        </p:nvSpPr>
        <p:spPr>
          <a:xfrm>
            <a:off x="790218" y="621268"/>
            <a:ext cx="5080040" cy="634960"/>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Bricolage Grotesque Semi Bold" pitchFamily="34" charset="0"/>
                <a:ea typeface="Bricolage Grotesque Semi Bold" pitchFamily="34" charset="-122"/>
                <a:cs typeface="Bricolage Grotesque Semi Bold" pitchFamily="34" charset="-120"/>
              </a:rPr>
              <a:t>Technology Stack</a:t>
            </a:r>
            <a:endParaRPr lang="en-US" sz="4000" dirty="0"/>
          </a:p>
        </p:txBody>
      </p:sp>
      <p:sp>
        <p:nvSpPr>
          <p:cNvPr id="5" name="Text 2"/>
          <p:cNvSpPr/>
          <p:nvPr/>
        </p:nvSpPr>
        <p:spPr>
          <a:xfrm>
            <a:off x="790218" y="1561028"/>
            <a:ext cx="13049964" cy="650319"/>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As a team of two, we planned and developed the MVP using a lean, scalable technology stack that supports rapid development and future growth:</a:t>
            </a:r>
            <a:endParaRPr lang="en-US" sz="1600" dirty="0"/>
          </a:p>
        </p:txBody>
      </p:sp>
      <p:sp>
        <p:nvSpPr>
          <p:cNvPr id="6" name="Text 3"/>
          <p:cNvSpPr/>
          <p:nvPr/>
        </p:nvSpPr>
        <p:spPr>
          <a:xfrm>
            <a:off x="790218" y="2643068"/>
            <a:ext cx="2539960" cy="31742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icolage Grotesque Semi Bold" pitchFamily="34" charset="0"/>
                <a:ea typeface="Bricolage Grotesque Semi Bold" pitchFamily="34" charset="-122"/>
                <a:cs typeface="Bricolage Grotesque Semi Bold" pitchFamily="34" charset="-120"/>
              </a:rPr>
              <a:t>Backend:</a:t>
            </a:r>
            <a:endParaRPr lang="en-US" sz="2000" dirty="0"/>
          </a:p>
        </p:txBody>
      </p:sp>
      <p:sp>
        <p:nvSpPr>
          <p:cNvPr id="7" name="Text 4"/>
          <p:cNvSpPr/>
          <p:nvPr/>
        </p:nvSpPr>
        <p:spPr>
          <a:xfrm>
            <a:off x="790218" y="3163610"/>
            <a:ext cx="6277094" cy="650319"/>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Supabase — provides secure, scalable database and authentication services</a:t>
            </a:r>
            <a:endParaRPr lang="en-US" sz="1600" dirty="0"/>
          </a:p>
        </p:txBody>
      </p:sp>
      <p:sp>
        <p:nvSpPr>
          <p:cNvPr id="8" name="Text 5"/>
          <p:cNvSpPr/>
          <p:nvPr/>
        </p:nvSpPr>
        <p:spPr>
          <a:xfrm>
            <a:off x="790218" y="4017050"/>
            <a:ext cx="2539960" cy="31742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icolage Grotesque Semi Bold" pitchFamily="34" charset="0"/>
                <a:ea typeface="Bricolage Grotesque Semi Bold" pitchFamily="34" charset="-122"/>
                <a:cs typeface="Bricolage Grotesque Semi Bold" pitchFamily="34" charset="-120"/>
              </a:rPr>
              <a:t>Frontend:</a:t>
            </a:r>
            <a:endParaRPr lang="en-US" sz="2000" dirty="0"/>
          </a:p>
        </p:txBody>
      </p:sp>
      <p:sp>
        <p:nvSpPr>
          <p:cNvPr id="9" name="Text 6"/>
          <p:cNvSpPr/>
          <p:nvPr/>
        </p:nvSpPr>
        <p:spPr>
          <a:xfrm>
            <a:off x="790218" y="4537591"/>
            <a:ext cx="6277094" cy="650319"/>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Bolt.new — enables fast, no-code/low-code UI development for web and mobile</a:t>
            </a:r>
            <a:endParaRPr lang="en-US" sz="1600" dirty="0"/>
          </a:p>
        </p:txBody>
      </p:sp>
      <p:sp>
        <p:nvSpPr>
          <p:cNvPr id="10" name="Text 7"/>
          <p:cNvSpPr/>
          <p:nvPr/>
        </p:nvSpPr>
        <p:spPr>
          <a:xfrm>
            <a:off x="7570708" y="2643068"/>
            <a:ext cx="2539960" cy="31742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icolage Grotesque Semi Bold" pitchFamily="34" charset="0"/>
                <a:ea typeface="Bricolage Grotesque Semi Bold" pitchFamily="34" charset="-122"/>
                <a:cs typeface="Bricolage Grotesque Semi Bold" pitchFamily="34" charset="-120"/>
              </a:rPr>
              <a:t>AI Modules:</a:t>
            </a:r>
            <a:endParaRPr lang="en-US" sz="2000" dirty="0"/>
          </a:p>
        </p:txBody>
      </p:sp>
      <p:sp>
        <p:nvSpPr>
          <p:cNvPr id="11" name="Text 8"/>
          <p:cNvSpPr/>
          <p:nvPr/>
        </p:nvSpPr>
        <p:spPr>
          <a:xfrm>
            <a:off x="7570708" y="3163610"/>
            <a:ext cx="6277094" cy="3251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Automated project report generation</a:t>
            </a:r>
            <a:endParaRPr lang="en-US" sz="1600" dirty="0"/>
          </a:p>
        </p:txBody>
      </p:sp>
      <p:sp>
        <p:nvSpPr>
          <p:cNvPr id="12" name="Text 9"/>
          <p:cNvSpPr/>
          <p:nvPr/>
        </p:nvSpPr>
        <p:spPr>
          <a:xfrm>
            <a:off x="7570708" y="3559850"/>
            <a:ext cx="6277094" cy="650319"/>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Smart validation of project progress using images and location data</a:t>
            </a:r>
            <a:endParaRPr lang="en-US" sz="1600" dirty="0"/>
          </a:p>
        </p:txBody>
      </p:sp>
      <p:sp>
        <p:nvSpPr>
          <p:cNvPr id="13" name="Text 10"/>
          <p:cNvSpPr/>
          <p:nvPr/>
        </p:nvSpPr>
        <p:spPr>
          <a:xfrm>
            <a:off x="7570708" y="4281249"/>
            <a:ext cx="6277094" cy="3251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NLP-driven community feedback analysis</a:t>
            </a:r>
            <a:endParaRPr lang="en-US" sz="1600" dirty="0"/>
          </a:p>
        </p:txBody>
      </p:sp>
      <p:sp>
        <p:nvSpPr>
          <p:cNvPr id="14" name="Text 11"/>
          <p:cNvSpPr/>
          <p:nvPr/>
        </p:nvSpPr>
        <p:spPr>
          <a:xfrm>
            <a:off x="7570708" y="4677489"/>
            <a:ext cx="6277094" cy="3251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AI-powered funding recommendations for corporates</a:t>
            </a:r>
            <a:endParaRPr lang="en-US" sz="1600" dirty="0"/>
          </a:p>
        </p:txBody>
      </p:sp>
      <p:sp>
        <p:nvSpPr>
          <p:cNvPr id="15" name="Text 12"/>
          <p:cNvSpPr/>
          <p:nvPr/>
        </p:nvSpPr>
        <p:spPr>
          <a:xfrm>
            <a:off x="7570708" y="5205770"/>
            <a:ext cx="2539960" cy="31742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icolage Grotesque Semi Bold" pitchFamily="34" charset="0"/>
                <a:ea typeface="Bricolage Grotesque Semi Bold" pitchFamily="34" charset="-122"/>
                <a:cs typeface="Bricolage Grotesque Semi Bold" pitchFamily="34" charset="-120"/>
              </a:rPr>
              <a:t>Security:</a:t>
            </a:r>
            <a:endParaRPr lang="en-US" sz="2000" dirty="0"/>
          </a:p>
        </p:txBody>
      </p:sp>
      <p:sp>
        <p:nvSpPr>
          <p:cNvPr id="16" name="Text 13"/>
          <p:cNvSpPr/>
          <p:nvPr/>
        </p:nvSpPr>
        <p:spPr>
          <a:xfrm>
            <a:off x="7570708" y="5726311"/>
            <a:ext cx="6277094" cy="650319"/>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Role-based access control and encrypted data storage ensure data privacy</a:t>
            </a:r>
            <a:endParaRPr lang="en-US" sz="1600" dirty="0"/>
          </a:p>
        </p:txBody>
      </p:sp>
      <p:sp>
        <p:nvSpPr>
          <p:cNvPr id="17" name="Text 14"/>
          <p:cNvSpPr/>
          <p:nvPr/>
        </p:nvSpPr>
        <p:spPr>
          <a:xfrm>
            <a:off x="7570708" y="6579751"/>
            <a:ext cx="2539960" cy="31742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icolage Grotesque Semi Bold" pitchFamily="34" charset="0"/>
                <a:ea typeface="Bricolage Grotesque Semi Bold" pitchFamily="34" charset="-122"/>
                <a:cs typeface="Bricolage Grotesque Semi Bold" pitchFamily="34" charset="-120"/>
              </a:rPr>
              <a:t>Infrastructure:</a:t>
            </a:r>
            <a:endParaRPr lang="en-US" sz="2000" dirty="0"/>
          </a:p>
        </p:txBody>
      </p:sp>
      <p:sp>
        <p:nvSpPr>
          <p:cNvPr id="18" name="Text 15"/>
          <p:cNvSpPr/>
          <p:nvPr/>
        </p:nvSpPr>
        <p:spPr>
          <a:xfrm>
            <a:off x="7570708" y="7100292"/>
            <a:ext cx="6277094" cy="325160"/>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Cloud-hosted for scalability and reliability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74959"/>
            <a:ext cx="688086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Unique Value Proposition</a:t>
            </a:r>
            <a:endParaRPr lang="en-US" sz="4450" dirty="0"/>
          </a:p>
        </p:txBody>
      </p:sp>
      <p:sp>
        <p:nvSpPr>
          <p:cNvPr id="3" name="Shape 1"/>
          <p:cNvSpPr/>
          <p:nvPr/>
        </p:nvSpPr>
        <p:spPr>
          <a:xfrm>
            <a:off x="793790" y="2737366"/>
            <a:ext cx="13042821" cy="3917156"/>
          </a:xfrm>
          <a:prstGeom prst="roundRect">
            <a:avLst>
              <a:gd name="adj" fmla="val 2432"/>
            </a:avLst>
          </a:prstGeom>
          <a:noFill/>
          <a:ln w="7620">
            <a:solidFill>
              <a:srgbClr val="000000">
                <a:alpha val="8000"/>
              </a:srgbClr>
            </a:solidFill>
            <a:prstDash val="solid"/>
          </a:ln>
        </p:spPr>
      </p:sp>
      <p:sp>
        <p:nvSpPr>
          <p:cNvPr id="4" name="Shape 2"/>
          <p:cNvSpPr/>
          <p:nvPr/>
        </p:nvSpPr>
        <p:spPr>
          <a:xfrm>
            <a:off x="801410" y="2744986"/>
            <a:ext cx="13027581" cy="650319"/>
          </a:xfrm>
          <a:prstGeom prst="rect">
            <a:avLst/>
          </a:prstGeom>
          <a:solidFill>
            <a:srgbClr val="FFFFFF">
              <a:alpha val="4000"/>
            </a:srgbClr>
          </a:solidFill>
          <a:ln/>
        </p:spPr>
      </p:sp>
      <p:sp>
        <p:nvSpPr>
          <p:cNvPr id="5" name="Text 3"/>
          <p:cNvSpPr/>
          <p:nvPr/>
        </p:nvSpPr>
        <p:spPr>
          <a:xfrm>
            <a:off x="1028224" y="288869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Current Solutions</a:t>
            </a:r>
            <a:endParaRPr lang="en-US" sz="1750" dirty="0"/>
          </a:p>
        </p:txBody>
      </p:sp>
      <p:sp>
        <p:nvSpPr>
          <p:cNvPr id="6" name="Text 4"/>
          <p:cNvSpPr/>
          <p:nvPr/>
        </p:nvSpPr>
        <p:spPr>
          <a:xfrm>
            <a:off x="7545824" y="288869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Nalgu's Advantage</a:t>
            </a:r>
            <a:endParaRPr lang="en-US" sz="1750" dirty="0"/>
          </a:p>
        </p:txBody>
      </p:sp>
      <p:sp>
        <p:nvSpPr>
          <p:cNvPr id="7" name="Shape 5"/>
          <p:cNvSpPr/>
          <p:nvPr/>
        </p:nvSpPr>
        <p:spPr>
          <a:xfrm>
            <a:off x="801410" y="3395305"/>
            <a:ext cx="13027581" cy="650319"/>
          </a:xfrm>
          <a:prstGeom prst="rect">
            <a:avLst/>
          </a:prstGeom>
          <a:solidFill>
            <a:srgbClr val="000000">
              <a:alpha val="4000"/>
            </a:srgbClr>
          </a:solidFill>
          <a:ln/>
        </p:spPr>
      </p:sp>
      <p:sp>
        <p:nvSpPr>
          <p:cNvPr id="8" name="Text 6"/>
          <p:cNvSpPr/>
          <p:nvPr/>
        </p:nvSpPr>
        <p:spPr>
          <a:xfrm>
            <a:off x="1028224" y="353901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Limited transparency in CSR fund usage</a:t>
            </a:r>
            <a:endParaRPr lang="en-US" sz="1750" dirty="0"/>
          </a:p>
        </p:txBody>
      </p:sp>
      <p:sp>
        <p:nvSpPr>
          <p:cNvPr id="9" name="Text 7"/>
          <p:cNvSpPr/>
          <p:nvPr/>
        </p:nvSpPr>
        <p:spPr>
          <a:xfrm>
            <a:off x="7545824" y="353901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Full, end-to-end visibility for all stakeholders</a:t>
            </a:r>
            <a:endParaRPr lang="en-US" sz="1750" dirty="0"/>
          </a:p>
        </p:txBody>
      </p:sp>
      <p:sp>
        <p:nvSpPr>
          <p:cNvPr id="10" name="Shape 8"/>
          <p:cNvSpPr/>
          <p:nvPr/>
        </p:nvSpPr>
        <p:spPr>
          <a:xfrm>
            <a:off x="801410" y="4045625"/>
            <a:ext cx="13027581" cy="650319"/>
          </a:xfrm>
          <a:prstGeom prst="rect">
            <a:avLst/>
          </a:prstGeom>
          <a:solidFill>
            <a:srgbClr val="FFFFFF">
              <a:alpha val="4000"/>
            </a:srgbClr>
          </a:solidFill>
          <a:ln/>
        </p:spPr>
      </p:sp>
      <p:sp>
        <p:nvSpPr>
          <p:cNvPr id="11" name="Text 9"/>
          <p:cNvSpPr/>
          <p:nvPr/>
        </p:nvSpPr>
        <p:spPr>
          <a:xfrm>
            <a:off x="1028224" y="418933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Minimal community involvement</a:t>
            </a:r>
            <a:endParaRPr lang="en-US" sz="1750" dirty="0"/>
          </a:p>
        </p:txBody>
      </p:sp>
      <p:sp>
        <p:nvSpPr>
          <p:cNvPr id="12" name="Text 10"/>
          <p:cNvSpPr/>
          <p:nvPr/>
        </p:nvSpPr>
        <p:spPr>
          <a:xfrm>
            <a:off x="7545824" y="418933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Communities actively verify project impact</a:t>
            </a:r>
            <a:endParaRPr lang="en-US" sz="1750" dirty="0"/>
          </a:p>
        </p:txBody>
      </p:sp>
      <p:sp>
        <p:nvSpPr>
          <p:cNvPr id="13" name="Shape 11"/>
          <p:cNvSpPr/>
          <p:nvPr/>
        </p:nvSpPr>
        <p:spPr>
          <a:xfrm>
            <a:off x="801410" y="4695944"/>
            <a:ext cx="13027581" cy="650319"/>
          </a:xfrm>
          <a:prstGeom prst="rect">
            <a:avLst/>
          </a:prstGeom>
          <a:solidFill>
            <a:srgbClr val="000000">
              <a:alpha val="4000"/>
            </a:srgbClr>
          </a:solidFill>
          <a:ln/>
        </p:spPr>
      </p:sp>
      <p:sp>
        <p:nvSpPr>
          <p:cNvPr id="14" name="Text 12"/>
          <p:cNvSpPr/>
          <p:nvPr/>
        </p:nvSpPr>
        <p:spPr>
          <a:xfrm>
            <a:off x="1028224" y="483965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Manual and delayed reporting</a:t>
            </a:r>
            <a:endParaRPr lang="en-US" sz="1750" dirty="0"/>
          </a:p>
        </p:txBody>
      </p:sp>
      <p:sp>
        <p:nvSpPr>
          <p:cNvPr id="15" name="Text 13"/>
          <p:cNvSpPr/>
          <p:nvPr/>
        </p:nvSpPr>
        <p:spPr>
          <a:xfrm>
            <a:off x="7545824" y="483965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AI-powered real-time validation and reporting</a:t>
            </a:r>
            <a:endParaRPr lang="en-US" sz="1750" dirty="0"/>
          </a:p>
        </p:txBody>
      </p:sp>
      <p:sp>
        <p:nvSpPr>
          <p:cNvPr id="16" name="Shape 14"/>
          <p:cNvSpPr/>
          <p:nvPr/>
        </p:nvSpPr>
        <p:spPr>
          <a:xfrm>
            <a:off x="801410" y="5346263"/>
            <a:ext cx="13027581" cy="650319"/>
          </a:xfrm>
          <a:prstGeom prst="rect">
            <a:avLst/>
          </a:prstGeom>
          <a:solidFill>
            <a:srgbClr val="FFFFFF">
              <a:alpha val="4000"/>
            </a:srgbClr>
          </a:solidFill>
          <a:ln/>
        </p:spPr>
      </p:sp>
      <p:sp>
        <p:nvSpPr>
          <p:cNvPr id="17" name="Text 15"/>
          <p:cNvSpPr/>
          <p:nvPr/>
        </p:nvSpPr>
        <p:spPr>
          <a:xfrm>
            <a:off x="1028224" y="548997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Fragmented data and insights</a:t>
            </a:r>
            <a:endParaRPr lang="en-US" sz="1750" dirty="0"/>
          </a:p>
        </p:txBody>
      </p:sp>
      <p:sp>
        <p:nvSpPr>
          <p:cNvPr id="18" name="Text 16"/>
          <p:cNvSpPr/>
          <p:nvPr/>
        </p:nvSpPr>
        <p:spPr>
          <a:xfrm>
            <a:off x="7545824" y="548997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Unified platform with real-time analytics</a:t>
            </a:r>
            <a:endParaRPr lang="en-US" sz="1750" dirty="0"/>
          </a:p>
        </p:txBody>
      </p:sp>
      <p:sp>
        <p:nvSpPr>
          <p:cNvPr id="19" name="Shape 17"/>
          <p:cNvSpPr/>
          <p:nvPr/>
        </p:nvSpPr>
        <p:spPr>
          <a:xfrm>
            <a:off x="801410" y="5996583"/>
            <a:ext cx="13027581" cy="650319"/>
          </a:xfrm>
          <a:prstGeom prst="rect">
            <a:avLst/>
          </a:prstGeom>
          <a:solidFill>
            <a:srgbClr val="000000">
              <a:alpha val="4000"/>
            </a:srgbClr>
          </a:solidFill>
          <a:ln/>
        </p:spPr>
      </p:sp>
      <p:sp>
        <p:nvSpPr>
          <p:cNvPr id="20" name="Text 18"/>
          <p:cNvSpPr/>
          <p:nvPr/>
        </p:nvSpPr>
        <p:spPr>
          <a:xfrm>
            <a:off x="1028224" y="614029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Difficult to identify genuine needs</a:t>
            </a:r>
            <a:endParaRPr lang="en-US" sz="1750" dirty="0"/>
          </a:p>
        </p:txBody>
      </p:sp>
      <p:sp>
        <p:nvSpPr>
          <p:cNvPr id="21" name="Text 19"/>
          <p:cNvSpPr/>
          <p:nvPr/>
        </p:nvSpPr>
        <p:spPr>
          <a:xfrm>
            <a:off x="7545824" y="614029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Smart filtering and selection of projects</a:t>
            </a:r>
            <a:endParaRPr lang="en-US" sz="1750" dirty="0"/>
          </a:p>
        </p:txBody>
      </p:sp>
      <p:pic>
        <p:nvPicPr>
          <p:cNvPr id="22" name="Picture 21">
            <a:extLst>
              <a:ext uri="{FF2B5EF4-FFF2-40B4-BE49-F238E27FC236}">
                <a16:creationId xmlns:a16="http://schemas.microsoft.com/office/drawing/2014/main" id="{FDDF0F44-E361-0EBF-029E-699A521313BA}"/>
              </a:ext>
            </a:extLst>
          </p:cNvPr>
          <p:cNvPicPr>
            <a:picLocks noChangeAspect="1"/>
          </p:cNvPicPr>
          <p:nvPr/>
        </p:nvPicPr>
        <p:blipFill>
          <a:blip r:embed="rId3"/>
          <a:stretch>
            <a:fillRect/>
          </a:stretch>
        </p:blipFill>
        <p:spPr>
          <a:xfrm>
            <a:off x="12420292" y="7400809"/>
            <a:ext cx="2210108" cy="8287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1444</Words>
  <Application>Microsoft Office PowerPoint</Application>
  <PresentationFormat>Custom</PresentationFormat>
  <Paragraphs>173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Bricolage Grotesque Semi Bold</vt:lpstr>
      <vt:lpstr>Bricolage Grotesque Light</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Varshiga M K</cp:lastModifiedBy>
  <cp:revision>2</cp:revision>
  <dcterms:created xsi:type="dcterms:W3CDTF">2025-08-12T09:49:07Z</dcterms:created>
  <dcterms:modified xsi:type="dcterms:W3CDTF">2025-08-13T13:49:17Z</dcterms:modified>
</cp:coreProperties>
</file>